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9" r:id="rId2"/>
    <p:sldId id="366" r:id="rId3"/>
    <p:sldId id="349" r:id="rId4"/>
    <p:sldId id="351" r:id="rId5"/>
    <p:sldId id="352" r:id="rId6"/>
    <p:sldId id="369" r:id="rId7"/>
    <p:sldId id="353" r:id="rId8"/>
    <p:sldId id="384" r:id="rId9"/>
    <p:sldId id="354" r:id="rId10"/>
    <p:sldId id="355" r:id="rId11"/>
    <p:sldId id="357" r:id="rId12"/>
    <p:sldId id="370" r:id="rId13"/>
    <p:sldId id="385" r:id="rId14"/>
    <p:sldId id="371" r:id="rId15"/>
    <p:sldId id="372" r:id="rId16"/>
    <p:sldId id="339" r:id="rId17"/>
    <p:sldId id="373" r:id="rId18"/>
    <p:sldId id="374" r:id="rId19"/>
    <p:sldId id="375" r:id="rId20"/>
    <p:sldId id="376" r:id="rId21"/>
    <p:sldId id="377" r:id="rId22"/>
    <p:sldId id="378" r:id="rId23"/>
    <p:sldId id="379" r:id="rId24"/>
    <p:sldId id="363" r:id="rId25"/>
    <p:sldId id="360" r:id="rId26"/>
    <p:sldId id="364" r:id="rId27"/>
    <p:sldId id="365" r:id="rId28"/>
    <p:sldId id="380" r:id="rId29"/>
    <p:sldId id="381" r:id="rId30"/>
    <p:sldId id="382" r:id="rId31"/>
    <p:sldId id="383" r:id="rId32"/>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C9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8" autoAdjust="0"/>
    <p:restoredTop sz="94671" autoAdjust="0"/>
  </p:normalViewPr>
  <p:slideViewPr>
    <p:cSldViewPr>
      <p:cViewPr>
        <p:scale>
          <a:sx n="80" d="100"/>
          <a:sy n="80" d="100"/>
        </p:scale>
        <p:origin x="-75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IS3419\Dokumenter\LCC%20Presentation%20Base%20Fi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IS3419\Dokumenter\LCC%20Presentation%20Base%20Fil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IS3419\Dokumenter\Presentation\Base%20File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John\Desktop\Copy%20of%20Overseas%20Travelers%20to%20IL%202009%20-%20Report.xls"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C:\Users\John\Desktop\Copy%20of%20Overseas%20Travelers%20to%20IL%202009%20-%20Report.xls"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C:\Users\John\Desktop\Copy%20of%20Overseas%20Travelers%20to%20IL%202009%20-%20Report.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da-DK"/>
  <c:chart>
    <c:autoTitleDeleted val="1"/>
    <c:view3D>
      <c:rotX val="30"/>
      <c:perspective val="30"/>
    </c:view3D>
    <c:plotArea>
      <c:layout/>
      <c:pie3DChart>
        <c:varyColors val="1"/>
        <c:ser>
          <c:idx val="0"/>
          <c:order val="0"/>
          <c:cat>
            <c:strRef>
              <c:f>'Arrivals Asia Pacific (2)'!$A$4:$A$31</c:f>
              <c:strCache>
                <c:ptCount val="28"/>
                <c:pt idx="0">
                  <c:v>Australia</c:v>
                </c:pt>
                <c:pt idx="1">
                  <c:v>Bhutan</c:v>
                </c:pt>
                <c:pt idx="2">
                  <c:v>Cambodia</c:v>
                </c:pt>
                <c:pt idx="3">
                  <c:v>Canada</c:v>
                </c:pt>
                <c:pt idx="4">
                  <c:v>China (PRC)</c:v>
                </c:pt>
                <c:pt idx="5">
                  <c:v>Fiji</c:v>
                </c:pt>
                <c:pt idx="6">
                  <c:v>Hong Kong SAR</c:v>
                </c:pt>
                <c:pt idx="7">
                  <c:v>India</c:v>
                </c:pt>
                <c:pt idx="8">
                  <c:v>Indonesia</c:v>
                </c:pt>
                <c:pt idx="9">
                  <c:v>Japan</c:v>
                </c:pt>
                <c:pt idx="10">
                  <c:v>Korea (ROK)</c:v>
                </c:pt>
                <c:pt idx="11">
                  <c:v>Lao PDR</c:v>
                </c:pt>
                <c:pt idx="12">
                  <c:v>Macau SAR</c:v>
                </c:pt>
                <c:pt idx="13">
                  <c:v>Malaysia</c:v>
                </c:pt>
                <c:pt idx="14">
                  <c:v>Maldives</c:v>
                </c:pt>
                <c:pt idx="15">
                  <c:v>Mexico</c:v>
                </c:pt>
                <c:pt idx="16">
                  <c:v>Mongolia</c:v>
                </c:pt>
                <c:pt idx="17">
                  <c:v>Myanmar</c:v>
                </c:pt>
                <c:pt idx="18">
                  <c:v>Nepal</c:v>
                </c:pt>
                <c:pt idx="19">
                  <c:v>New Zealand</c:v>
                </c:pt>
                <c:pt idx="20">
                  <c:v>Niue</c:v>
                </c:pt>
                <c:pt idx="21">
                  <c:v>Pakistan</c:v>
                </c:pt>
                <c:pt idx="22">
                  <c:v>Philippines</c:v>
                </c:pt>
                <c:pt idx="23">
                  <c:v>Singapore</c:v>
                </c:pt>
                <c:pt idx="24">
                  <c:v>Sri Lanka</c:v>
                </c:pt>
                <c:pt idx="25">
                  <c:v>Tahiti</c:v>
                </c:pt>
                <c:pt idx="26">
                  <c:v>Thailand</c:v>
                </c:pt>
                <c:pt idx="27">
                  <c:v>USA</c:v>
                </c:pt>
              </c:strCache>
            </c:strRef>
          </c:cat>
          <c:val>
            <c:numRef>
              <c:f>'Arrivals Asia Pacific (2)'!$C$4:$C$31</c:f>
              <c:numCache>
                <c:formatCode>#,##0</c:formatCode>
                <c:ptCount val="28"/>
                <c:pt idx="0">
                  <c:v>23037</c:v>
                </c:pt>
                <c:pt idx="1">
                  <c:v>371</c:v>
                </c:pt>
                <c:pt idx="2">
                  <c:v>7810</c:v>
                </c:pt>
                <c:pt idx="3">
                  <c:v>33085</c:v>
                </c:pt>
                <c:pt idx="4" formatCode="_ * #,##0_ ;_ * \-#,##0_ ;_ * &quot;-&quot;??_ ;_ @_ ">
                  <c:v>77340</c:v>
                </c:pt>
                <c:pt idx="5">
                  <c:v>1025</c:v>
                </c:pt>
                <c:pt idx="6">
                  <c:v>29156</c:v>
                </c:pt>
                <c:pt idx="7" formatCode="0">
                  <c:v>31293</c:v>
                </c:pt>
                <c:pt idx="8" formatCode="0">
                  <c:v>19010</c:v>
                </c:pt>
                <c:pt idx="9">
                  <c:v>14606</c:v>
                </c:pt>
                <c:pt idx="10">
                  <c:v>7978</c:v>
                </c:pt>
                <c:pt idx="11">
                  <c:v>5359</c:v>
                </c:pt>
                <c:pt idx="12">
                  <c:v>3436</c:v>
                </c:pt>
                <c:pt idx="13">
                  <c:v>24869</c:v>
                </c:pt>
                <c:pt idx="14">
                  <c:v>2422</c:v>
                </c:pt>
                <c:pt idx="15">
                  <c:v>14389</c:v>
                </c:pt>
                <c:pt idx="16">
                  <c:v>676</c:v>
                </c:pt>
                <c:pt idx="17">
                  <c:v>1247</c:v>
                </c:pt>
                <c:pt idx="18">
                  <c:v>4028</c:v>
                </c:pt>
                <c:pt idx="19">
                  <c:v>9854</c:v>
                </c:pt>
                <c:pt idx="20">
                  <c:v>35</c:v>
                </c:pt>
                <c:pt idx="21">
                  <c:v>6890</c:v>
                </c:pt>
                <c:pt idx="22">
                  <c:v>11609</c:v>
                </c:pt>
                <c:pt idx="23">
                  <c:v>29629</c:v>
                </c:pt>
                <c:pt idx="24">
                  <c:v>4393</c:v>
                </c:pt>
                <c:pt idx="25">
                  <c:v>236</c:v>
                </c:pt>
                <c:pt idx="26">
                  <c:v>150590</c:v>
                </c:pt>
                <c:pt idx="27">
                  <c:v>258788</c:v>
                </c:pt>
              </c:numCache>
            </c:numRef>
          </c:val>
        </c:ser>
        <c:dLbls>
          <c:showCatName val="1"/>
          <c:showPercent val="1"/>
        </c:dLbls>
      </c:pie3D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a-DK"/>
  <c:chart>
    <c:autoTitleDeleted val="1"/>
    <c:view3D>
      <c:rAngAx val="1"/>
    </c:view3D>
    <c:plotArea>
      <c:layout/>
      <c:bar3DChart>
        <c:barDir val="col"/>
        <c:grouping val="clustered"/>
        <c:ser>
          <c:idx val="0"/>
          <c:order val="0"/>
          <c:tx>
            <c:v>2010</c:v>
          </c:tx>
          <c:cat>
            <c:strRef>
              <c:f>'Arrivals Asia Pacific (2)'!$X$4:$X$31</c:f>
              <c:strCache>
                <c:ptCount val="28"/>
                <c:pt idx="0">
                  <c:v>USA</c:v>
                </c:pt>
                <c:pt idx="1">
                  <c:v>Thailand</c:v>
                </c:pt>
                <c:pt idx="2">
                  <c:v>China (PRC)</c:v>
                </c:pt>
                <c:pt idx="3">
                  <c:v>Canada</c:v>
                </c:pt>
                <c:pt idx="4">
                  <c:v>India</c:v>
                </c:pt>
                <c:pt idx="5">
                  <c:v>Singapore</c:v>
                </c:pt>
                <c:pt idx="6">
                  <c:v>Hong Kong SAR</c:v>
                </c:pt>
                <c:pt idx="7">
                  <c:v>Malaysia</c:v>
                </c:pt>
                <c:pt idx="8">
                  <c:v>Australia</c:v>
                </c:pt>
                <c:pt idx="9">
                  <c:v>Indonesia</c:v>
                </c:pt>
                <c:pt idx="10">
                  <c:v>Japan</c:v>
                </c:pt>
                <c:pt idx="11">
                  <c:v>Mexico</c:v>
                </c:pt>
                <c:pt idx="12">
                  <c:v>Philippines</c:v>
                </c:pt>
                <c:pt idx="13">
                  <c:v>New Zealand</c:v>
                </c:pt>
                <c:pt idx="14">
                  <c:v>Korea (ROK)</c:v>
                </c:pt>
                <c:pt idx="15">
                  <c:v>Cambodia</c:v>
                </c:pt>
                <c:pt idx="16">
                  <c:v>Pakistan</c:v>
                </c:pt>
                <c:pt idx="17">
                  <c:v>Lao PDR</c:v>
                </c:pt>
                <c:pt idx="18">
                  <c:v>Sri Lanka</c:v>
                </c:pt>
                <c:pt idx="19">
                  <c:v>Nepal</c:v>
                </c:pt>
                <c:pt idx="20">
                  <c:v>Macau SAR</c:v>
                </c:pt>
                <c:pt idx="21">
                  <c:v>Maldives</c:v>
                </c:pt>
                <c:pt idx="22">
                  <c:v>Myanmar</c:v>
                </c:pt>
                <c:pt idx="23">
                  <c:v>Fiji</c:v>
                </c:pt>
                <c:pt idx="24">
                  <c:v>Mongolia</c:v>
                </c:pt>
                <c:pt idx="25">
                  <c:v>Bhutan</c:v>
                </c:pt>
                <c:pt idx="26">
                  <c:v>Tahiti</c:v>
                </c:pt>
                <c:pt idx="27">
                  <c:v>Niue</c:v>
                </c:pt>
              </c:strCache>
            </c:strRef>
          </c:cat>
          <c:val>
            <c:numRef>
              <c:f>'Arrivals Asia Pacific (2)'!$Y$4:$Y$31</c:f>
              <c:numCache>
                <c:formatCode>#,##0</c:formatCode>
                <c:ptCount val="28"/>
                <c:pt idx="0">
                  <c:v>258788</c:v>
                </c:pt>
                <c:pt idx="1">
                  <c:v>150590</c:v>
                </c:pt>
                <c:pt idx="2" formatCode="_ * #,##0_ ;_ * \-#,##0_ ;_ * &quot;-&quot;??_ ;_ @_ ">
                  <c:v>77340</c:v>
                </c:pt>
                <c:pt idx="3">
                  <c:v>33085</c:v>
                </c:pt>
                <c:pt idx="4" formatCode="_ * #,##0_ ;_ * \-#,##0_ ;_ * &quot;-&quot;??_ ;_ @_ ">
                  <c:v>31293</c:v>
                </c:pt>
                <c:pt idx="5">
                  <c:v>29629</c:v>
                </c:pt>
                <c:pt idx="6">
                  <c:v>29156</c:v>
                </c:pt>
                <c:pt idx="7">
                  <c:v>24869</c:v>
                </c:pt>
                <c:pt idx="8">
                  <c:v>23037</c:v>
                </c:pt>
                <c:pt idx="9" formatCode="_ * #,##0_ ;_ * \-#,##0_ ;_ * &quot;-&quot;??_ ;_ @_ ">
                  <c:v>19010</c:v>
                </c:pt>
                <c:pt idx="10">
                  <c:v>14606</c:v>
                </c:pt>
                <c:pt idx="11">
                  <c:v>14389</c:v>
                </c:pt>
                <c:pt idx="12">
                  <c:v>11609</c:v>
                </c:pt>
                <c:pt idx="13">
                  <c:v>9854</c:v>
                </c:pt>
                <c:pt idx="14">
                  <c:v>7978</c:v>
                </c:pt>
                <c:pt idx="15">
                  <c:v>7810</c:v>
                </c:pt>
                <c:pt idx="16">
                  <c:v>6890</c:v>
                </c:pt>
                <c:pt idx="17">
                  <c:v>5359</c:v>
                </c:pt>
                <c:pt idx="18">
                  <c:v>4393</c:v>
                </c:pt>
                <c:pt idx="19">
                  <c:v>4028</c:v>
                </c:pt>
                <c:pt idx="20">
                  <c:v>3436</c:v>
                </c:pt>
                <c:pt idx="21">
                  <c:v>2422</c:v>
                </c:pt>
                <c:pt idx="22">
                  <c:v>1247</c:v>
                </c:pt>
                <c:pt idx="23">
                  <c:v>1025</c:v>
                </c:pt>
                <c:pt idx="24">
                  <c:v>676</c:v>
                </c:pt>
                <c:pt idx="25">
                  <c:v>371</c:v>
                </c:pt>
                <c:pt idx="26">
                  <c:v>236</c:v>
                </c:pt>
                <c:pt idx="27">
                  <c:v>35</c:v>
                </c:pt>
              </c:numCache>
            </c:numRef>
          </c:val>
        </c:ser>
        <c:ser>
          <c:idx val="1"/>
          <c:order val="1"/>
          <c:tx>
            <c:v>2009</c:v>
          </c:tx>
          <c:cat>
            <c:strRef>
              <c:f>'Arrivals Asia Pacific (2)'!$X$4:$X$31</c:f>
              <c:strCache>
                <c:ptCount val="28"/>
                <c:pt idx="0">
                  <c:v>USA</c:v>
                </c:pt>
                <c:pt idx="1">
                  <c:v>Thailand</c:v>
                </c:pt>
                <c:pt idx="2">
                  <c:v>China (PRC)</c:v>
                </c:pt>
                <c:pt idx="3">
                  <c:v>Canada</c:v>
                </c:pt>
                <c:pt idx="4">
                  <c:v>India</c:v>
                </c:pt>
                <c:pt idx="5">
                  <c:v>Singapore</c:v>
                </c:pt>
                <c:pt idx="6">
                  <c:v>Hong Kong SAR</c:v>
                </c:pt>
                <c:pt idx="7">
                  <c:v>Malaysia</c:v>
                </c:pt>
                <c:pt idx="8">
                  <c:v>Australia</c:v>
                </c:pt>
                <c:pt idx="9">
                  <c:v>Indonesia</c:v>
                </c:pt>
                <c:pt idx="10">
                  <c:v>Japan</c:v>
                </c:pt>
                <c:pt idx="11">
                  <c:v>Mexico</c:v>
                </c:pt>
                <c:pt idx="12">
                  <c:v>Philippines</c:v>
                </c:pt>
                <c:pt idx="13">
                  <c:v>New Zealand</c:v>
                </c:pt>
                <c:pt idx="14">
                  <c:v>Korea (ROK)</c:v>
                </c:pt>
                <c:pt idx="15">
                  <c:v>Cambodia</c:v>
                </c:pt>
                <c:pt idx="16">
                  <c:v>Pakistan</c:v>
                </c:pt>
                <c:pt idx="17">
                  <c:v>Lao PDR</c:v>
                </c:pt>
                <c:pt idx="18">
                  <c:v>Sri Lanka</c:v>
                </c:pt>
                <c:pt idx="19">
                  <c:v>Nepal</c:v>
                </c:pt>
                <c:pt idx="20">
                  <c:v>Macau SAR</c:v>
                </c:pt>
                <c:pt idx="21">
                  <c:v>Maldives</c:v>
                </c:pt>
                <c:pt idx="22">
                  <c:v>Myanmar</c:v>
                </c:pt>
                <c:pt idx="23">
                  <c:v>Fiji</c:v>
                </c:pt>
                <c:pt idx="24">
                  <c:v>Mongolia</c:v>
                </c:pt>
                <c:pt idx="25">
                  <c:v>Bhutan</c:v>
                </c:pt>
                <c:pt idx="26">
                  <c:v>Tahiti</c:v>
                </c:pt>
                <c:pt idx="27">
                  <c:v>Niue</c:v>
                </c:pt>
              </c:strCache>
            </c:strRef>
          </c:cat>
          <c:val>
            <c:numRef>
              <c:f>'Arrivals Asia Pacific (2)'!$Z$4:$Z$31</c:f>
              <c:numCache>
                <c:formatCode>#,##0</c:formatCode>
                <c:ptCount val="28"/>
                <c:pt idx="0">
                  <c:v>245623</c:v>
                </c:pt>
                <c:pt idx="1">
                  <c:v>144834</c:v>
                </c:pt>
                <c:pt idx="2">
                  <c:v>77340</c:v>
                </c:pt>
                <c:pt idx="3">
                  <c:v>26654</c:v>
                </c:pt>
                <c:pt idx="4">
                  <c:v>31293</c:v>
                </c:pt>
                <c:pt idx="5">
                  <c:v>30571</c:v>
                </c:pt>
                <c:pt idx="6">
                  <c:v>27688</c:v>
                </c:pt>
                <c:pt idx="7">
                  <c:v>25916</c:v>
                </c:pt>
                <c:pt idx="8">
                  <c:v>24074</c:v>
                </c:pt>
                <c:pt idx="9">
                  <c:v>19010</c:v>
                </c:pt>
                <c:pt idx="10">
                  <c:v>13116</c:v>
                </c:pt>
                <c:pt idx="11">
                  <c:v>14062</c:v>
                </c:pt>
                <c:pt idx="12">
                  <c:v>10971</c:v>
                </c:pt>
                <c:pt idx="13">
                  <c:v>10172</c:v>
                </c:pt>
                <c:pt idx="14">
                  <c:v>7813</c:v>
                </c:pt>
                <c:pt idx="15">
                  <c:v>8937</c:v>
                </c:pt>
                <c:pt idx="16">
                  <c:v>5747</c:v>
                </c:pt>
                <c:pt idx="17">
                  <c:v>2977</c:v>
                </c:pt>
                <c:pt idx="18">
                  <c:v>1362</c:v>
                </c:pt>
                <c:pt idx="19">
                  <c:v>3275</c:v>
                </c:pt>
                <c:pt idx="20">
                  <c:v>3560</c:v>
                </c:pt>
                <c:pt idx="21">
                  <c:v>1722</c:v>
                </c:pt>
                <c:pt idx="22">
                  <c:v>882</c:v>
                </c:pt>
                <c:pt idx="23">
                  <c:v>1345</c:v>
                </c:pt>
                <c:pt idx="24">
                  <c:v>662</c:v>
                </c:pt>
                <c:pt idx="25">
                  <c:v>153</c:v>
                </c:pt>
                <c:pt idx="26">
                  <c:v>228</c:v>
                </c:pt>
                <c:pt idx="27">
                  <c:v>24</c:v>
                </c:pt>
              </c:numCache>
            </c:numRef>
          </c:val>
        </c:ser>
        <c:shape val="box"/>
        <c:axId val="64957440"/>
        <c:axId val="64971520"/>
        <c:axId val="0"/>
      </c:bar3DChart>
      <c:catAx>
        <c:axId val="64957440"/>
        <c:scaling>
          <c:orientation val="minMax"/>
        </c:scaling>
        <c:axPos val="b"/>
        <c:majorTickMark val="none"/>
        <c:tickLblPos val="nextTo"/>
        <c:crossAx val="64971520"/>
        <c:crosses val="autoZero"/>
        <c:auto val="1"/>
        <c:lblAlgn val="ctr"/>
        <c:lblOffset val="100"/>
      </c:catAx>
      <c:valAx>
        <c:axId val="64971520"/>
        <c:scaling>
          <c:orientation val="minMax"/>
        </c:scaling>
        <c:axPos val="l"/>
        <c:majorGridlines/>
        <c:numFmt formatCode="#,##0" sourceLinked="1"/>
        <c:majorTickMark val="none"/>
        <c:tickLblPos val="nextTo"/>
        <c:crossAx val="64957440"/>
        <c:crosses val="autoZero"/>
        <c:crossBetween val="between"/>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da-DK"/>
  <c:style val="4"/>
  <c:chart>
    <c:view3D>
      <c:rAngAx val="1"/>
    </c:view3D>
    <c:plotArea>
      <c:layout/>
      <c:bar3DChart>
        <c:barDir val="col"/>
        <c:grouping val="clustered"/>
        <c:ser>
          <c:idx val="0"/>
          <c:order val="0"/>
          <c:dLbls>
            <c:txPr>
              <a:bodyPr/>
              <a:lstStyle/>
              <a:p>
                <a:pPr>
                  <a:defRPr b="1"/>
                </a:pPr>
                <a:endParaRPr lang="da-DK"/>
              </a:p>
            </c:txPr>
            <c:showVal val="1"/>
          </c:dLbls>
          <c:cat>
            <c:numRef>
              <c:f>'Historical Arrivals 2000s'!$C$6:$M$6</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'Historical Arrivals 2000s'!$C$12:$M$12</c:f>
              <c:numCache>
                <c:formatCode>#,##0\ </c:formatCode>
                <c:ptCount val="11"/>
                <c:pt idx="0">
                  <c:v>712281</c:v>
                </c:pt>
                <c:pt idx="1">
                  <c:v>553015</c:v>
                </c:pt>
                <c:pt idx="2">
                  <c:v>500325</c:v>
                </c:pt>
                <c:pt idx="3">
                  <c:v>517815</c:v>
                </c:pt>
                <c:pt idx="4">
                  <c:v>614109</c:v>
                </c:pt>
                <c:pt idx="5">
                  <c:v>693279</c:v>
                </c:pt>
                <c:pt idx="6">
                  <c:v>704594</c:v>
                </c:pt>
                <c:pt idx="7">
                  <c:v>824122</c:v>
                </c:pt>
                <c:pt idx="8">
                  <c:v>986052</c:v>
                </c:pt>
                <c:pt idx="9">
                  <c:v>877722</c:v>
                </c:pt>
                <c:pt idx="10">
                  <c:v>1002779</c:v>
                </c:pt>
              </c:numCache>
            </c:numRef>
          </c:val>
        </c:ser>
        <c:shape val="box"/>
        <c:axId val="85564032"/>
        <c:axId val="85569920"/>
        <c:axId val="0"/>
      </c:bar3DChart>
      <c:catAx>
        <c:axId val="85564032"/>
        <c:scaling>
          <c:orientation val="minMax"/>
        </c:scaling>
        <c:axPos val="b"/>
        <c:numFmt formatCode="General" sourceLinked="1"/>
        <c:tickLblPos val="nextTo"/>
        <c:crossAx val="85569920"/>
        <c:crosses val="autoZero"/>
        <c:auto val="1"/>
        <c:lblAlgn val="ctr"/>
        <c:lblOffset val="100"/>
      </c:catAx>
      <c:valAx>
        <c:axId val="85569920"/>
        <c:scaling>
          <c:orientation val="minMax"/>
        </c:scaling>
        <c:axPos val="l"/>
        <c:majorGridlines/>
        <c:numFmt formatCode="#,##0\ " sourceLinked="1"/>
        <c:tickLblPos val="nextTo"/>
        <c:crossAx val="85564032"/>
        <c:crosses val="autoZero"/>
        <c:crossBetween val="between"/>
      </c:valAx>
    </c:plotArea>
    <c:plotVisOnly val="1"/>
    <c:dispBlanksAs val="gap"/>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da-DK"/>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da-DK"/>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v>Average Overseas Visitor</c:v>
          </c:tx>
          <c:spPr>
            <a:gradFill flip="none" rotWithShape="1">
              <a:gsLst>
                <a:gs pos="0">
                  <a:srgbClr val="0067AB">
                    <a:shade val="30000"/>
                    <a:satMod val="115000"/>
                  </a:srgbClr>
                </a:gs>
                <a:gs pos="50000">
                  <a:srgbClr val="0067AB">
                    <a:shade val="67500"/>
                    <a:satMod val="115000"/>
                  </a:srgbClr>
                </a:gs>
                <a:gs pos="100000">
                  <a:srgbClr val="0067AB">
                    <a:shade val="100000"/>
                    <a:satMod val="115000"/>
                  </a:srgbClr>
                </a:gs>
              </a:gsLst>
              <a:path path="circle">
                <a:fillToRect l="100000" t="100000"/>
              </a:path>
              <a:tileRect r="-100000" b="-100000"/>
            </a:gradFill>
          </c:spPr>
          <c:dLbls>
            <c:numFmt formatCode="0&quot;%&quot;" sourceLinked="0"/>
            <c:txPr>
              <a:bodyPr/>
              <a:lstStyle/>
              <a:p>
                <a:pPr>
                  <a:defRPr lang="en-US" sz="1400" b="1"/>
                </a:pPr>
                <a:endParaRPr lang="da-DK"/>
              </a:p>
            </c:txPr>
            <c:showVal val="1"/>
          </c:dLbls>
          <c:cat>
            <c:strRef>
              <c:f>'Table 12-13'!$A$11:$A$15</c:f>
              <c:strCache>
                <c:ptCount val="5"/>
                <c:pt idx="0">
                  <c:v>Business/
Professional</c:v>
                </c:pt>
                <c:pt idx="1">
                  <c:v>Leisure/Rec/
Holidays</c:v>
                </c:pt>
                <c:pt idx="2">
                  <c:v>Visit Friends/
Relatives</c:v>
                </c:pt>
                <c:pt idx="3">
                  <c:v>Convention/
Conference</c:v>
                </c:pt>
                <c:pt idx="4">
                  <c:v>Study/
Teaching</c:v>
                </c:pt>
              </c:strCache>
            </c:strRef>
          </c:cat>
          <c:val>
            <c:numRef>
              <c:f>'Table 12-13'!$B$11:$B$15</c:f>
              <c:numCache>
                <c:formatCode>0.0</c:formatCode>
                <c:ptCount val="5"/>
                <c:pt idx="0">
                  <c:v>18.100000000000001</c:v>
                </c:pt>
                <c:pt idx="1">
                  <c:v>51.7</c:v>
                </c:pt>
                <c:pt idx="2">
                  <c:v>21.1</c:v>
                </c:pt>
                <c:pt idx="3">
                  <c:v>4.3</c:v>
                </c:pt>
                <c:pt idx="4">
                  <c:v>3.3</c:v>
                </c:pt>
              </c:numCache>
            </c:numRef>
          </c:val>
        </c:ser>
        <c:gapWidth val="90"/>
        <c:axId val="85571840"/>
        <c:axId val="85575936"/>
      </c:barChart>
      <c:catAx>
        <c:axId val="85571840"/>
        <c:scaling>
          <c:orientation val="minMax"/>
        </c:scaling>
        <c:axPos val="b"/>
        <c:numFmt formatCode="General" sourceLinked="1"/>
        <c:tickLblPos val="low"/>
        <c:txPr>
          <a:bodyPr rot="0" vert="horz" anchor="ctr" anchorCtr="1"/>
          <a:lstStyle/>
          <a:p>
            <a:pPr>
              <a:defRPr lang="en-US" sz="1400"/>
            </a:pPr>
            <a:endParaRPr lang="da-DK"/>
          </a:p>
        </c:txPr>
        <c:crossAx val="85575936"/>
        <c:crosses val="autoZero"/>
        <c:lblAlgn val="ctr"/>
        <c:lblOffset val="100"/>
      </c:catAx>
      <c:valAx>
        <c:axId val="85575936"/>
        <c:scaling>
          <c:orientation val="minMax"/>
        </c:scaling>
        <c:axPos val="l"/>
        <c:numFmt formatCode="0&quot;%&quot;" sourceLinked="0"/>
        <c:tickLblPos val="nextTo"/>
        <c:txPr>
          <a:bodyPr/>
          <a:lstStyle/>
          <a:p>
            <a:pPr>
              <a:defRPr lang="en-US" sz="1400"/>
            </a:pPr>
            <a:endParaRPr lang="da-DK"/>
          </a:p>
        </c:txPr>
        <c:crossAx val="85571840"/>
        <c:crosses val="autoZero"/>
        <c:crossBetween val="between"/>
        <c:majorUnit val="10"/>
      </c:valAx>
    </c:plotArea>
    <c:legend>
      <c:legendPos val="r"/>
      <c:layout>
        <c:manualLayout>
          <c:xMode val="edge"/>
          <c:yMode val="edge"/>
          <c:x val="0.69592530663397656"/>
          <c:y val="8.1044154084160963E-2"/>
          <c:w val="0.27765069906802192"/>
          <c:h val="4.7525093577921812E-2"/>
        </c:manualLayout>
      </c:layout>
      <c:overlay val="1"/>
      <c:txPr>
        <a:bodyPr/>
        <a:lstStyle/>
        <a:p>
          <a:pPr>
            <a:defRPr lang="en-US" sz="1400"/>
          </a:pPr>
          <a:endParaRPr lang="da-DK"/>
        </a:p>
      </c:txPr>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da-DK"/>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tx>
            <c:v>Average Overseas Visitor</c:v>
          </c:tx>
          <c:spPr>
            <a:gradFill flip="none" rotWithShape="1">
              <a:gsLst>
                <a:gs pos="0">
                  <a:srgbClr val="0067AB">
                    <a:shade val="30000"/>
                    <a:satMod val="115000"/>
                  </a:srgbClr>
                </a:gs>
                <a:gs pos="50000">
                  <a:srgbClr val="0067AB">
                    <a:shade val="67500"/>
                    <a:satMod val="115000"/>
                  </a:srgbClr>
                </a:gs>
                <a:gs pos="100000">
                  <a:srgbClr val="0067AB">
                    <a:shade val="100000"/>
                    <a:satMod val="115000"/>
                  </a:srgbClr>
                </a:gs>
              </a:gsLst>
              <a:path path="circle">
                <a:fillToRect l="100000" t="100000"/>
              </a:path>
              <a:tileRect r="-100000" b="-100000"/>
            </a:gradFill>
          </c:spPr>
          <c:dLbls>
            <c:numFmt formatCode="0&quot;%&quot;" sourceLinked="0"/>
            <c:txPr>
              <a:bodyPr/>
              <a:lstStyle/>
              <a:p>
                <a:pPr>
                  <a:defRPr lang="en-US" sz="1400" b="1"/>
                </a:pPr>
                <a:endParaRPr lang="da-DK"/>
              </a:p>
            </c:txPr>
            <c:showVal val="1"/>
          </c:dLbls>
          <c:cat>
            <c:strRef>
              <c:f>'Table 25'!$A$9:$A$15</c:f>
              <c:strCache>
                <c:ptCount val="7"/>
                <c:pt idx="0">
                  <c:v>Shopping</c:v>
                </c:pt>
                <c:pt idx="1">
                  <c:v>Dining in Restaurants</c:v>
                </c:pt>
                <c:pt idx="2">
                  <c:v>Sightseeing in Cities</c:v>
                </c:pt>
                <c:pt idx="3">
                  <c:v>Visit Historical Places</c:v>
                </c:pt>
                <c:pt idx="4">
                  <c:v>Amusement/Theme Parks</c:v>
                </c:pt>
                <c:pt idx="5">
                  <c:v>Visit Small Towns</c:v>
                </c:pt>
                <c:pt idx="6">
                  <c:v>Art Gallery/Museum</c:v>
                </c:pt>
              </c:strCache>
            </c:strRef>
          </c:cat>
          <c:val>
            <c:numRef>
              <c:f>'Table 25'!$B$9:$B$15</c:f>
              <c:numCache>
                <c:formatCode>0.0</c:formatCode>
                <c:ptCount val="7"/>
                <c:pt idx="0">
                  <c:v>87.7</c:v>
                </c:pt>
                <c:pt idx="1">
                  <c:v>83.6</c:v>
                </c:pt>
                <c:pt idx="2">
                  <c:v>44.4</c:v>
                </c:pt>
                <c:pt idx="3">
                  <c:v>38.6</c:v>
                </c:pt>
                <c:pt idx="4">
                  <c:v>27.5</c:v>
                </c:pt>
                <c:pt idx="5">
                  <c:v>26.2</c:v>
                </c:pt>
                <c:pt idx="6">
                  <c:v>23.5</c:v>
                </c:pt>
              </c:numCache>
            </c:numRef>
          </c:val>
        </c:ser>
        <c:gapWidth val="90"/>
        <c:axId val="65161856"/>
        <c:axId val="65204608"/>
      </c:barChart>
      <c:catAx>
        <c:axId val="65161856"/>
        <c:scaling>
          <c:orientation val="maxMin"/>
        </c:scaling>
        <c:axPos val="l"/>
        <c:numFmt formatCode="General" sourceLinked="1"/>
        <c:tickLblPos val="low"/>
        <c:txPr>
          <a:bodyPr rot="0" vert="horz" anchor="ctr" anchorCtr="1"/>
          <a:lstStyle/>
          <a:p>
            <a:pPr>
              <a:defRPr lang="en-US" sz="1400"/>
            </a:pPr>
            <a:endParaRPr lang="da-DK"/>
          </a:p>
        </c:txPr>
        <c:crossAx val="65204608"/>
        <c:crosses val="autoZero"/>
        <c:lblAlgn val="ctr"/>
        <c:lblOffset val="100"/>
      </c:catAx>
      <c:valAx>
        <c:axId val="65204608"/>
        <c:scaling>
          <c:orientation val="minMax"/>
        </c:scaling>
        <c:axPos val="t"/>
        <c:numFmt formatCode="0&quot;%&quot;" sourceLinked="0"/>
        <c:tickLblPos val="nextTo"/>
        <c:txPr>
          <a:bodyPr/>
          <a:lstStyle/>
          <a:p>
            <a:pPr>
              <a:defRPr lang="en-US" sz="1400"/>
            </a:pPr>
            <a:endParaRPr lang="da-DK"/>
          </a:p>
        </c:txPr>
        <c:crossAx val="65161856"/>
        <c:crosses val="autoZero"/>
        <c:crossBetween val="between"/>
        <c:majorUnit val="10"/>
      </c:valAx>
    </c:plotArea>
    <c:legend>
      <c:legendPos val="t"/>
      <c:layout>
        <c:manualLayout>
          <c:xMode val="edge"/>
          <c:yMode val="edge"/>
          <c:x val="0.60742804024496933"/>
          <c:y val="0.56890817804990002"/>
          <c:w val="0.39257200957988897"/>
          <c:h val="0.22780082597202234"/>
        </c:manualLayout>
      </c:layout>
      <c:overlay val="1"/>
      <c:txPr>
        <a:bodyPr/>
        <a:lstStyle/>
        <a:p>
          <a:pPr>
            <a:defRPr lang="en-US" sz="1800"/>
          </a:pPr>
          <a:endParaRPr lang="da-DK"/>
        </a:p>
      </c:txPr>
    </c:legend>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da-DK"/>
  <c:clrMapOvr bg1="lt1" tx1="dk1" bg2="lt2" tx2="dk2" accent1="accent1" accent2="accent2" accent3="accent3" accent4="accent4" accent5="accent5" accent6="accent6" hlink="hlink" folHlink="folHlink"/>
  <c:chart>
    <c:plotArea>
      <c:layout/>
      <c:barChart>
        <c:barDir val="col"/>
        <c:grouping val="clustered"/>
        <c:ser>
          <c:idx val="0"/>
          <c:order val="0"/>
          <c:tx>
            <c:v>2008 Overseas Visitors</c:v>
          </c:tx>
          <c:spPr>
            <a:gradFill flip="none" rotWithShape="1">
              <a:gsLst>
                <a:gs pos="0">
                  <a:srgbClr val="0067AB">
                    <a:shade val="30000"/>
                    <a:satMod val="115000"/>
                  </a:srgbClr>
                </a:gs>
                <a:gs pos="50000">
                  <a:srgbClr val="0067AB">
                    <a:shade val="67500"/>
                    <a:satMod val="115000"/>
                  </a:srgbClr>
                </a:gs>
                <a:gs pos="100000">
                  <a:srgbClr val="0067AB">
                    <a:shade val="100000"/>
                    <a:satMod val="115000"/>
                  </a:srgbClr>
                </a:gs>
              </a:gsLst>
              <a:path path="circle">
                <a:fillToRect l="100000" t="100000"/>
              </a:path>
              <a:tileRect r="-100000" b="-100000"/>
            </a:gradFill>
          </c:spPr>
          <c:dLbls>
            <c:numFmt formatCode="0&quot;%&quot;" sourceLinked="0"/>
            <c:txPr>
              <a:bodyPr/>
              <a:lstStyle/>
              <a:p>
                <a:pPr>
                  <a:defRPr lang="en-US" sz="1400" b="1"/>
                </a:pPr>
                <a:endParaRPr lang="da-DK"/>
              </a:p>
            </c:txPr>
            <c:showVal val="1"/>
          </c:dLbls>
          <c:cat>
            <c:strRef>
              <c:f>'Table 4-5'!$A$21:$A$26</c:f>
              <c:strCache>
                <c:ptCount val="6"/>
                <c:pt idx="0">
                  <c:v>Personal
 Computer</c:v>
                </c:pt>
                <c:pt idx="1">
                  <c:v>Travel
Agency</c:v>
                </c:pt>
                <c:pt idx="2">
                  <c:v>Airlines
Directly</c:v>
                </c:pt>
                <c:pt idx="3">
                  <c:v>Friends/
Relatives</c:v>
                </c:pt>
                <c:pt idx="4">
                  <c:v>Corporate Travel Dept.</c:v>
                </c:pt>
                <c:pt idx="5">
                  <c:v>Travel
Guides</c:v>
                </c:pt>
              </c:strCache>
            </c:strRef>
          </c:cat>
          <c:val>
            <c:numRef>
              <c:f>'Table 4-5'!$B$21:$B$26</c:f>
              <c:numCache>
                <c:formatCode>0.0</c:formatCode>
                <c:ptCount val="6"/>
                <c:pt idx="0">
                  <c:v>39.1</c:v>
                </c:pt>
                <c:pt idx="1">
                  <c:v>36.5</c:v>
                </c:pt>
                <c:pt idx="2">
                  <c:v>19.7</c:v>
                </c:pt>
                <c:pt idx="3">
                  <c:v>11.4</c:v>
                </c:pt>
                <c:pt idx="4">
                  <c:v>16</c:v>
                </c:pt>
                <c:pt idx="5">
                  <c:v>5.4</c:v>
                </c:pt>
              </c:numCache>
            </c:numRef>
          </c:val>
        </c:ser>
        <c:ser>
          <c:idx val="1"/>
          <c:order val="1"/>
          <c:tx>
            <c:v>2009 Overseas Visitors</c:v>
          </c:tx>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c:spPr>
          <c:dLbls>
            <c:dLbl>
              <c:idx val="0"/>
              <c:numFmt formatCode="0&quot;%&quot;" sourceLinked="0"/>
              <c:spPr/>
              <c:txPr>
                <a:bodyPr/>
                <a:lstStyle/>
                <a:p>
                  <a:pPr>
                    <a:defRPr lang="en-US" sz="1400" b="1"/>
                  </a:pPr>
                  <a:endParaRPr lang="da-DK"/>
                </a:p>
              </c:txPr>
              <c:showVal val="1"/>
            </c:dLbl>
            <c:dLbl>
              <c:idx val="1"/>
              <c:numFmt formatCode="0&quot;%&quot;" sourceLinked="0"/>
              <c:spPr/>
              <c:txPr>
                <a:bodyPr/>
                <a:lstStyle/>
                <a:p>
                  <a:pPr>
                    <a:defRPr lang="en-US" sz="1400" b="1"/>
                  </a:pPr>
                  <a:endParaRPr lang="da-DK"/>
                </a:p>
              </c:txPr>
              <c:showVal val="1"/>
            </c:dLbl>
            <c:dLbl>
              <c:idx val="2"/>
              <c:numFmt formatCode="0&quot;%&quot;" sourceLinked="0"/>
              <c:spPr/>
              <c:txPr>
                <a:bodyPr/>
                <a:lstStyle/>
                <a:p>
                  <a:pPr>
                    <a:defRPr lang="en-US" sz="1400" b="1"/>
                  </a:pPr>
                  <a:endParaRPr lang="da-DK"/>
                </a:p>
              </c:txPr>
              <c:showVal val="1"/>
            </c:dLbl>
            <c:dLbl>
              <c:idx val="3"/>
              <c:numFmt formatCode="0&quot;%&quot;" sourceLinked="0"/>
              <c:spPr/>
              <c:txPr>
                <a:bodyPr/>
                <a:lstStyle/>
                <a:p>
                  <a:pPr>
                    <a:defRPr lang="en-US" sz="1400" b="1"/>
                  </a:pPr>
                  <a:endParaRPr lang="da-DK"/>
                </a:p>
              </c:txPr>
              <c:showVal val="1"/>
            </c:dLbl>
            <c:dLbl>
              <c:idx val="4"/>
              <c:numFmt formatCode="0&quot;%&quot;" sourceLinked="0"/>
              <c:spPr/>
              <c:txPr>
                <a:bodyPr/>
                <a:lstStyle/>
                <a:p>
                  <a:pPr>
                    <a:defRPr lang="en-US" sz="1400" b="1"/>
                  </a:pPr>
                  <a:endParaRPr lang="da-DK"/>
                </a:p>
              </c:txPr>
              <c:showVal val="1"/>
            </c:dLbl>
            <c:dLbl>
              <c:idx val="5"/>
              <c:numFmt formatCode="0&quot;%&quot;" sourceLinked="0"/>
              <c:spPr/>
              <c:txPr>
                <a:bodyPr/>
                <a:lstStyle/>
                <a:p>
                  <a:pPr>
                    <a:defRPr lang="en-US" sz="1400" b="1"/>
                  </a:pPr>
                  <a:endParaRPr lang="da-DK"/>
                </a:p>
              </c:txPr>
              <c:showVal val="1"/>
            </c:dLbl>
            <c:delete val="1"/>
          </c:dLbls>
          <c:cat>
            <c:strRef>
              <c:f>'Table 4-5'!$A$21:$A$26</c:f>
              <c:strCache>
                <c:ptCount val="6"/>
                <c:pt idx="0">
                  <c:v>Personal
 Computer</c:v>
                </c:pt>
                <c:pt idx="1">
                  <c:v>Travel
Agency</c:v>
                </c:pt>
                <c:pt idx="2">
                  <c:v>Airlines
Directly</c:v>
                </c:pt>
                <c:pt idx="3">
                  <c:v>Friends/
Relatives</c:v>
                </c:pt>
                <c:pt idx="4">
                  <c:v>Corporate Travel Dept.</c:v>
                </c:pt>
                <c:pt idx="5">
                  <c:v>Travel
Guides</c:v>
                </c:pt>
              </c:strCache>
            </c:strRef>
          </c:cat>
          <c:val>
            <c:numRef>
              <c:f>'Table 4-5'!$C$21:$C$26</c:f>
              <c:numCache>
                <c:formatCode>0.0</c:formatCode>
                <c:ptCount val="6"/>
                <c:pt idx="0">
                  <c:v>45.9</c:v>
                </c:pt>
                <c:pt idx="1">
                  <c:v>33.300000000000004</c:v>
                </c:pt>
                <c:pt idx="2">
                  <c:v>23.1</c:v>
                </c:pt>
                <c:pt idx="3">
                  <c:v>13.6</c:v>
                </c:pt>
                <c:pt idx="4">
                  <c:v>10.200000000000001</c:v>
                </c:pt>
                <c:pt idx="5">
                  <c:v>5.9</c:v>
                </c:pt>
              </c:numCache>
            </c:numRef>
          </c:val>
        </c:ser>
        <c:gapWidth val="90"/>
        <c:axId val="85680896"/>
        <c:axId val="85682432"/>
      </c:barChart>
      <c:catAx>
        <c:axId val="85680896"/>
        <c:scaling>
          <c:orientation val="minMax"/>
        </c:scaling>
        <c:axPos val="b"/>
        <c:numFmt formatCode="General" sourceLinked="1"/>
        <c:tickLblPos val="low"/>
        <c:txPr>
          <a:bodyPr rot="0" vert="horz" anchor="ctr" anchorCtr="1"/>
          <a:lstStyle/>
          <a:p>
            <a:pPr>
              <a:defRPr lang="en-US" sz="1400"/>
            </a:pPr>
            <a:endParaRPr lang="da-DK"/>
          </a:p>
        </c:txPr>
        <c:crossAx val="85682432"/>
        <c:crosses val="autoZero"/>
        <c:lblAlgn val="ctr"/>
        <c:lblOffset val="100"/>
      </c:catAx>
      <c:valAx>
        <c:axId val="85682432"/>
        <c:scaling>
          <c:orientation val="minMax"/>
        </c:scaling>
        <c:axPos val="l"/>
        <c:numFmt formatCode="0&quot;%&quot;" sourceLinked="0"/>
        <c:tickLblPos val="nextTo"/>
        <c:txPr>
          <a:bodyPr/>
          <a:lstStyle/>
          <a:p>
            <a:pPr>
              <a:defRPr lang="en-US" sz="1400"/>
            </a:pPr>
            <a:endParaRPr lang="da-DK"/>
          </a:p>
        </c:txPr>
        <c:crossAx val="85680896"/>
        <c:crosses val="autoZero"/>
        <c:crossBetween val="between"/>
        <c:majorUnit val="10"/>
      </c:valAx>
    </c:plotArea>
    <c:legend>
      <c:legendPos val="t"/>
      <c:layout>
        <c:manualLayout>
          <c:xMode val="edge"/>
          <c:yMode val="edge"/>
          <c:x val="0.58852757140465617"/>
          <c:y val="1.4713145750050163E-2"/>
          <c:w val="0.40570999563292431"/>
          <c:h val="0.22271827693658561"/>
        </c:manualLayout>
      </c:layout>
      <c:overlay val="1"/>
      <c:txPr>
        <a:bodyPr/>
        <a:lstStyle/>
        <a:p>
          <a:pPr>
            <a:defRPr lang="en-US" sz="1600"/>
          </a:pPr>
          <a:endParaRPr lang="da-DK"/>
        </a:p>
      </c:txPr>
    </c:legend>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6A2956-C297-42DE-AEC1-CFC85CC19C14}" type="datetimeFigureOut">
              <a:rPr lang="da-DK" smtClean="0"/>
              <a:pPr/>
              <a:t>16-06-2011</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F9CFC1-6823-453B-837C-C59BD46EB1B0}" type="slidenum">
              <a:rPr lang="da-DK" smtClean="0"/>
              <a:pPr/>
              <a:t>‹nr.›</a:t>
            </a:fld>
            <a:endParaRPr lang="da-DK"/>
          </a:p>
        </p:txBody>
      </p:sp>
    </p:spTree>
    <p:extLst>
      <p:ext uri="{BB962C8B-B14F-4D97-AF65-F5344CB8AC3E}">
        <p14:creationId xmlns="" xmlns:p14="http://schemas.microsoft.com/office/powerpoint/2010/main" val="3835151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27AD31-FA3B-43AB-8497-2569CFC60E50}" type="datetimeFigureOut">
              <a:rPr lang="da-DK" smtClean="0"/>
              <a:pPr/>
              <a:t>16-06-2011</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2A1A7-DA5E-4646-A0F5-01E842309A05}" type="slidenum">
              <a:rPr lang="da-DK" smtClean="0"/>
              <a:pPr/>
              <a:t>‹nr.›</a:t>
            </a:fld>
            <a:endParaRPr lang="da-DK"/>
          </a:p>
        </p:txBody>
      </p:sp>
    </p:spTree>
    <p:extLst>
      <p:ext uri="{BB962C8B-B14F-4D97-AF65-F5344CB8AC3E}">
        <p14:creationId xmlns="" xmlns:p14="http://schemas.microsoft.com/office/powerpoint/2010/main" val="3244579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rgbClr val="000000"/>
                </a:solidFill>
                <a:effectLst/>
                <a:latin typeface="Calibri" pitchFamily="34" charset="0"/>
                <a:ea typeface="Calibri" pitchFamily="34" charset="0"/>
                <a:cs typeface="Calibri" pitchFamily="34" charset="0"/>
              </a:rPr>
              <a:t>Activity plan 2011/2012 for Discover America Nordic</a:t>
            </a:r>
            <a:endParaRPr kumimoji="0" lang="da-DK" sz="900" b="0" i="0" u="none" strike="noStrike" cap="none" normalizeH="0" baseline="0" dirty="0" smtClean="0">
              <a:ln>
                <a:noFill/>
              </a:ln>
              <a:solidFill>
                <a:schemeClr val="tx1"/>
              </a:solidFill>
              <a:effectLst/>
              <a:latin typeface="Arial" pitchFamily="34" charset="0"/>
            </a:endParaRPr>
          </a:p>
          <a:p>
            <a:endParaRPr lang="da-DK" dirty="0"/>
          </a:p>
        </p:txBody>
      </p:sp>
      <p:sp>
        <p:nvSpPr>
          <p:cNvPr id="4" name="Slide Number Placeholder 3"/>
          <p:cNvSpPr>
            <a:spLocks noGrp="1"/>
          </p:cNvSpPr>
          <p:nvPr>
            <p:ph type="sldNum" sz="quarter" idx="10"/>
          </p:nvPr>
        </p:nvSpPr>
        <p:spPr/>
        <p:txBody>
          <a:bodyPr/>
          <a:lstStyle/>
          <a:p>
            <a:fld id="{F452A1A7-DA5E-4646-A0F5-01E842309A05}" type="slidenum">
              <a:rPr lang="da-DK" smtClean="0"/>
              <a:pPr/>
              <a:t>11</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dirty="0" smtClean="0"/>
              <a:t>When asked “What was the main purpose of your trip,” the overwhelming majority of overseas visitors traveling in the United States claimed to be here for leisure/recreation/holidays, followed by visiting friends and relatives (21%), and business travel (18%).</a:t>
            </a:r>
          </a:p>
        </p:txBody>
      </p:sp>
      <p:sp>
        <p:nvSpPr>
          <p:cNvPr id="27652" name="Slide Number Placeholder 3"/>
          <p:cNvSpPr>
            <a:spLocks noGrp="1"/>
          </p:cNvSpPr>
          <p:nvPr>
            <p:ph type="sldNum" sz="quarter" idx="5"/>
          </p:nvPr>
        </p:nvSpPr>
        <p:spPr/>
        <p:txBody>
          <a:bodyPr/>
          <a:lstStyle/>
          <a:p>
            <a:pPr defTabSz="902568">
              <a:defRPr/>
            </a:pPr>
            <a:fld id="{052E7226-10F3-4B41-AB69-F7E798C082EE}" type="slidenum">
              <a:rPr lang="en-US" smtClean="0">
                <a:solidFill>
                  <a:srgbClr val="000000"/>
                </a:solidFill>
                <a:latin typeface="Times New Roman" pitchFamily="18" charset="0"/>
                <a:ea typeface="MS PGothic" pitchFamily="34" charset="-128"/>
              </a:rPr>
              <a:pPr defTabSz="902568">
                <a:defRPr/>
              </a:pPr>
              <a:t>21</a:t>
            </a:fld>
            <a:endParaRPr lang="en-US" dirty="0" smtClean="0">
              <a:solidFill>
                <a:srgbClr val="000000"/>
              </a:solidFill>
              <a:latin typeface="Times New Roman" pitchFamily="18"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mtClean="0"/>
              <a:t>They love shopping in the United States, going out to eat in our fine restaurants, seeing the sights of our major cities, but also like visiting small towns and historical places.</a:t>
            </a:r>
          </a:p>
        </p:txBody>
      </p:sp>
      <p:sp>
        <p:nvSpPr>
          <p:cNvPr id="30724" name="Slide Number Placeholder 3"/>
          <p:cNvSpPr>
            <a:spLocks noGrp="1"/>
          </p:cNvSpPr>
          <p:nvPr>
            <p:ph type="sldNum" sz="quarter" idx="5"/>
          </p:nvPr>
        </p:nvSpPr>
        <p:spPr/>
        <p:txBody>
          <a:bodyPr/>
          <a:lstStyle/>
          <a:p>
            <a:pPr defTabSz="902568">
              <a:defRPr/>
            </a:pPr>
            <a:fld id="{DE865001-6816-4B42-BB65-1C591C354722}" type="slidenum">
              <a:rPr lang="en-US" smtClean="0">
                <a:solidFill>
                  <a:srgbClr val="000000"/>
                </a:solidFill>
                <a:latin typeface="Times New Roman" pitchFamily="18" charset="0"/>
                <a:ea typeface="MS PGothic" pitchFamily="34" charset="-128"/>
              </a:rPr>
              <a:pPr defTabSz="902568">
                <a:defRPr/>
              </a:pPr>
              <a:t>22</a:t>
            </a:fld>
            <a:endParaRPr lang="en-US" dirty="0" smtClean="0">
              <a:solidFill>
                <a:srgbClr val="000000"/>
              </a:solidFill>
              <a:latin typeface="Times New Roman" pitchFamily="18"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smtClean="0"/>
              <a:t>They primarily obtain information to plan their trip using a computer, which increased 7 percentage points last year alone. These gains are coming at the expense of travel agencies, though precisely a third (33%) continue to plan their trip via travel agencies.</a:t>
            </a:r>
          </a:p>
        </p:txBody>
      </p:sp>
      <p:sp>
        <p:nvSpPr>
          <p:cNvPr id="31748" name="Slide Number Placeholder 3"/>
          <p:cNvSpPr>
            <a:spLocks noGrp="1"/>
          </p:cNvSpPr>
          <p:nvPr>
            <p:ph type="sldNum" sz="quarter" idx="5"/>
          </p:nvPr>
        </p:nvSpPr>
        <p:spPr/>
        <p:txBody>
          <a:bodyPr/>
          <a:lstStyle/>
          <a:p>
            <a:pPr defTabSz="902568">
              <a:defRPr/>
            </a:pPr>
            <a:fld id="{229C7774-D9C5-4A5E-A304-A10BF900A872}" type="slidenum">
              <a:rPr lang="en-US" smtClean="0">
                <a:latin typeface="Times New Roman" pitchFamily="18" charset="0"/>
                <a:ea typeface="MS PGothic" pitchFamily="34" charset="-128"/>
              </a:rPr>
              <a:pPr defTabSz="902568">
                <a:defRPr/>
              </a:pPr>
              <a:t>23</a:t>
            </a:fld>
            <a:endParaRPr lang="en-US" dirty="0" smtClean="0">
              <a:latin typeface="Times New Roman" pitchFamily="18"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Slide Number Placeholder 3"/>
          <p:cNvSpPr>
            <a:spLocks noGrp="1"/>
          </p:cNvSpPr>
          <p:nvPr>
            <p:ph type="sldNum" sz="quarter" idx="5"/>
          </p:nvPr>
        </p:nvSpPr>
        <p:spPr>
          <a:noFill/>
        </p:spPr>
        <p:txBody>
          <a:bodyPr/>
          <a:lstStyle/>
          <a:p>
            <a:pPr defTabSz="899424"/>
            <a:fld id="{DA48D856-0316-48A4-9B46-182882AEBAA2}" type="slidenum">
              <a:rPr lang="en-US" smtClean="0">
                <a:latin typeface="Times New Roman" pitchFamily="18" charset="0"/>
                <a:ea typeface="MS PGothic" pitchFamily="34" charset="-128"/>
              </a:rPr>
              <a:pPr defTabSz="899424"/>
              <a:t>28</a:t>
            </a:fld>
            <a:endParaRPr lang="en-US" dirty="0" smtClean="0">
              <a:latin typeface="Times New Roman" pitchFamily="18" charset="0"/>
              <a:ea typeface="MS PGothic" pitchFamily="34" charset="-128"/>
            </a:endParaRPr>
          </a:p>
        </p:txBody>
      </p:sp>
      <p:sp>
        <p:nvSpPr>
          <p:cNvPr id="102404" name="TextBox 3"/>
          <p:cNvSpPr txBox="1">
            <a:spLocks noChangeArrowheads="1"/>
          </p:cNvSpPr>
          <p:nvPr/>
        </p:nvSpPr>
        <p:spPr bwMode="auto">
          <a:xfrm>
            <a:off x="546379" y="4260273"/>
            <a:ext cx="5853165" cy="2583449"/>
          </a:xfrm>
          <a:prstGeom prst="rect">
            <a:avLst/>
          </a:prstGeom>
          <a:noFill/>
          <a:ln w="9525">
            <a:noFill/>
            <a:miter lim="800000"/>
            <a:headEnd/>
            <a:tailEnd/>
          </a:ln>
        </p:spPr>
        <p:txBody>
          <a:bodyPr lIns="89584" tIns="44792" rIns="89584" bIns="44792">
            <a:spAutoFit/>
          </a:bodyPr>
          <a:lstStyle/>
          <a:p>
            <a:r>
              <a:rPr lang="en-US" sz="1200" dirty="0">
                <a:latin typeface="Trebuchet MS" pitchFamily="34" charset="0"/>
              </a:rPr>
              <a:t>A momentous day in the Oval Office, to be sure.  March 4, 2010, marked the signing of the Travel Promotion Act (TPA).</a:t>
            </a:r>
          </a:p>
          <a:p>
            <a:endParaRPr lang="en-US" sz="1200" dirty="0">
              <a:latin typeface="Trebuchet MS" pitchFamily="34" charset="0"/>
            </a:endParaRPr>
          </a:p>
          <a:p>
            <a:r>
              <a:rPr lang="en-US" sz="1200" dirty="0">
                <a:latin typeface="Trebuchet MS" pitchFamily="34" charset="0"/>
              </a:rPr>
              <a:t>As President Obama was leaving the Oval Office, he said to Secretary Locke , “Gary Locke, be sure you do this right!”</a:t>
            </a:r>
          </a:p>
          <a:p>
            <a:endParaRPr lang="en-US" sz="1200" dirty="0">
              <a:latin typeface="Trebuchet MS" pitchFamily="34" charset="0"/>
            </a:endParaRPr>
          </a:p>
          <a:p>
            <a:r>
              <a:rPr lang="en-US" sz="1200" dirty="0">
                <a:latin typeface="Trebuchet MS" pitchFamily="34" charset="0"/>
              </a:rPr>
              <a:t>Secretary Locke has been working very hard to ensure that the TPA and the Corporation for Travel Promotion (CTP) are rolled out appropriately, accurately, and expeditiously.</a:t>
            </a:r>
          </a:p>
          <a:p>
            <a:endParaRPr lang="en-US" sz="1200" dirty="0">
              <a:latin typeface="Trebuchet MS" pitchFamily="34" charset="0"/>
            </a:endParaRPr>
          </a:p>
          <a:p>
            <a:r>
              <a:rPr lang="en-US" sz="1200" dirty="0">
                <a:latin typeface="Trebuchet MS" pitchFamily="34" charset="0"/>
              </a:rPr>
              <a:t>The CTP’s key responsibility is to promote the United States to the world’s travelers and to augment USG communications on entry/exit policies.</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p>
            <a:fld id="{95B6C3AA-E2FC-488A-AE99-B5B72554E838}" type="datetimeFigureOut">
              <a:rPr lang="da-DK" smtClean="0"/>
              <a:pPr/>
              <a:t>16-06-2011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6309E83-7AF5-4CFC-A27A-61D0893270D0}"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95B6C3AA-E2FC-488A-AE99-B5B72554E838}" type="datetimeFigureOut">
              <a:rPr lang="da-DK" smtClean="0"/>
              <a:pPr/>
              <a:t>16-06-2011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6309E83-7AF5-4CFC-A27A-61D0893270D0}"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95B6C3AA-E2FC-488A-AE99-B5B72554E838}" type="datetimeFigureOut">
              <a:rPr lang="da-DK" smtClean="0"/>
              <a:pPr/>
              <a:t>16-06-2011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6309E83-7AF5-4CFC-A27A-61D0893270D0}"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95B6C3AA-E2FC-488A-AE99-B5B72554E838}" type="datetimeFigureOut">
              <a:rPr lang="da-DK" smtClean="0"/>
              <a:pPr/>
              <a:t>16-06-2011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6309E83-7AF5-4CFC-A27A-61D0893270D0}" type="slidenum">
              <a:rPr lang="da-DK" smtClean="0"/>
              <a:pPr/>
              <a:t>‹nr.›</a:t>
            </a:fld>
            <a:endParaRPr lang="da-DK"/>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B6C3AA-E2FC-488A-AE99-B5B72554E838}" type="datetimeFigureOut">
              <a:rPr lang="da-DK" smtClean="0"/>
              <a:pPr/>
              <a:t>16-06-2011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6309E83-7AF5-4CFC-A27A-61D0893270D0}"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95B6C3AA-E2FC-488A-AE99-B5B72554E838}" type="datetimeFigureOut">
              <a:rPr lang="da-DK" smtClean="0"/>
              <a:pPr/>
              <a:t>16-06-2011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36309E83-7AF5-4CFC-A27A-61D0893270D0}"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95B6C3AA-E2FC-488A-AE99-B5B72554E838}" type="datetimeFigureOut">
              <a:rPr lang="da-DK" smtClean="0"/>
              <a:pPr/>
              <a:t>16-06-2011</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36309E83-7AF5-4CFC-A27A-61D0893270D0}" type="slidenum">
              <a:rPr lang="da-DK" smtClean="0"/>
              <a:pPr/>
              <a:t>‹nr.›</a:t>
            </a:fld>
            <a:endParaRPr lang="da-DK"/>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95B6C3AA-E2FC-488A-AE99-B5B72554E838}" type="datetimeFigureOut">
              <a:rPr lang="da-DK" smtClean="0"/>
              <a:pPr/>
              <a:t>16-06-2011</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36309E83-7AF5-4CFC-A27A-61D0893270D0}" type="slidenum">
              <a:rPr lang="da-DK" smtClean="0"/>
              <a:pPr/>
              <a:t>‹nr.›</a:t>
            </a:fld>
            <a:endParaRPr lang="da-DK"/>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6C3AA-E2FC-488A-AE99-B5B72554E838}" type="datetimeFigureOut">
              <a:rPr lang="da-DK" smtClean="0"/>
              <a:pPr/>
              <a:t>16-06-2011</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36309E83-7AF5-4CFC-A27A-61D0893270D0}" type="slidenum">
              <a:rPr lang="da-DK" smtClean="0"/>
              <a:pPr/>
              <a:t>‹nr.›</a:t>
            </a:fld>
            <a:endParaRPr lang="da-DK"/>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6C3AA-E2FC-488A-AE99-B5B72554E838}" type="datetimeFigureOut">
              <a:rPr lang="da-DK" smtClean="0"/>
              <a:pPr/>
              <a:t>16-06-2011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36309E83-7AF5-4CFC-A27A-61D0893270D0}" type="slidenum">
              <a:rPr lang="da-DK" smtClean="0"/>
              <a:pPr/>
              <a:t>‹nr.›</a:t>
            </a:fld>
            <a:endParaRPr lang="da-DK"/>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6C3AA-E2FC-488A-AE99-B5B72554E838}" type="datetimeFigureOut">
              <a:rPr lang="da-DK" smtClean="0"/>
              <a:pPr/>
              <a:t>16-06-2011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36309E83-7AF5-4CFC-A27A-61D0893270D0}"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a-D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6C3AA-E2FC-488A-AE99-B5B72554E838}" type="datetimeFigureOut">
              <a:rPr lang="da-DK" smtClean="0"/>
              <a:pPr/>
              <a:t>16-06-2011</a:t>
            </a:fld>
            <a:endParaRPr lang="da-D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09E83-7AF5-4CFC-A27A-61D0893270D0}"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cid:image001.png@01CC251B.A7B25A10" TargetMode="Externa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0" y="5615832"/>
            <a:ext cx="9144000" cy="1021157"/>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pic>
      <p:sp>
        <p:nvSpPr>
          <p:cNvPr id="2" name="Tekstboks 1"/>
          <p:cNvSpPr txBox="1"/>
          <p:nvPr/>
        </p:nvSpPr>
        <p:spPr>
          <a:xfrm>
            <a:off x="-900608" y="2060848"/>
            <a:ext cx="11161240" cy="1446550"/>
          </a:xfrm>
          <a:prstGeom prst="rect">
            <a:avLst/>
          </a:prstGeom>
          <a:noFill/>
        </p:spPr>
        <p:txBody>
          <a:bodyPr wrap="square" rtlCol="0">
            <a:spAutoFit/>
          </a:bodyPr>
          <a:lstStyle/>
          <a:p>
            <a:pPr algn="ctr"/>
            <a:r>
              <a:rPr lang="da-DK" sz="4400" b="1" dirty="0" smtClean="0">
                <a:solidFill>
                  <a:srgbClr val="015C91"/>
                </a:solidFill>
              </a:rPr>
              <a:t>Discover America Denmark</a:t>
            </a:r>
          </a:p>
          <a:p>
            <a:pPr algn="ctr"/>
            <a:r>
              <a:rPr lang="da-DK" sz="4400" b="1" dirty="0" smtClean="0">
                <a:solidFill>
                  <a:srgbClr val="015C91"/>
                </a:solidFill>
              </a:rPr>
              <a:t>June 16th 2011</a:t>
            </a:r>
            <a:endParaRPr lang="da-DK" sz="4400" b="1" dirty="0">
              <a:solidFill>
                <a:srgbClr val="015C91"/>
              </a:solidFill>
            </a:endParaRPr>
          </a:p>
        </p:txBody>
      </p:sp>
      <p:pic>
        <p:nvPicPr>
          <p:cNvPr id="3379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4803" r="5131" b="12909"/>
          <a:stretch/>
        </p:blipFill>
        <p:spPr bwMode="auto">
          <a:xfrm>
            <a:off x="3563888" y="3573016"/>
            <a:ext cx="2494012"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4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4640"/>
                            </p:stCondLst>
                            <p:childTnLst>
                              <p:par>
                                <p:cTn id="9" presetID="10" presetClass="entr" presetSubtype="0" fill="hold" nodeType="afterEffect">
                                  <p:stCondLst>
                                    <p:cond delay="0"/>
                                  </p:stCondLst>
                                  <p:childTnLst>
                                    <p:set>
                                      <p:cBhvr>
                                        <p:cTn id="10" dur="1" fill="hold">
                                          <p:stCondLst>
                                            <p:cond delay="0"/>
                                          </p:stCondLst>
                                        </p:cTn>
                                        <p:tgtEl>
                                          <p:spTgt spid="33794"/>
                                        </p:tgtEl>
                                        <p:attrNameLst>
                                          <p:attrName>style.visibility</p:attrName>
                                        </p:attrNameLst>
                                      </p:cBhvr>
                                      <p:to>
                                        <p:strVal val="visible"/>
                                      </p:to>
                                    </p:set>
                                    <p:animEffect transition="in" filter="fade">
                                      <p:cBhvr>
                                        <p:cTn id="11"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0" y="5615832"/>
            <a:ext cx="9144000" cy="1021157"/>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pic>
      <p:sp>
        <p:nvSpPr>
          <p:cNvPr id="7" name="Tekstboks 6"/>
          <p:cNvSpPr txBox="1"/>
          <p:nvPr/>
        </p:nvSpPr>
        <p:spPr>
          <a:xfrm>
            <a:off x="357158" y="667932"/>
            <a:ext cx="7938135" cy="4985980"/>
          </a:xfrm>
          <a:prstGeom prst="rect">
            <a:avLst/>
          </a:prstGeom>
          <a:noFill/>
        </p:spPr>
        <p:txBody>
          <a:bodyPr wrap="none" rtlCol="0">
            <a:spAutoFit/>
          </a:bodyPr>
          <a:lstStyle/>
          <a:p>
            <a:pPr algn="ctr"/>
            <a:r>
              <a:rPr lang="da-DK" sz="2200" b="1" dirty="0" smtClean="0">
                <a:solidFill>
                  <a:srgbClr val="015C91"/>
                </a:solidFill>
              </a:rPr>
              <a:t>Sekretariatet v/Atlantic Link</a:t>
            </a:r>
          </a:p>
          <a:p>
            <a:endParaRPr lang="da-DK" sz="2000" b="1" dirty="0" smtClean="0">
              <a:solidFill>
                <a:srgbClr val="015C91"/>
              </a:solidFill>
            </a:endParaRPr>
          </a:p>
          <a:p>
            <a:r>
              <a:rPr lang="da-DK" b="1" dirty="0" smtClean="0">
                <a:solidFill>
                  <a:srgbClr val="015C91"/>
                </a:solidFill>
              </a:rPr>
              <a:t>Årlig fee DKK 100.000 (udbetales halvårlig 1. Januar og 1. Juli)</a:t>
            </a:r>
          </a:p>
          <a:p>
            <a:endParaRPr lang="da-DK" sz="2000" b="1" dirty="0" smtClean="0">
              <a:solidFill>
                <a:srgbClr val="015C91"/>
              </a:solidFill>
            </a:endParaRPr>
          </a:p>
          <a:p>
            <a:r>
              <a:rPr lang="da-DK" b="1" dirty="0" smtClean="0">
                <a:solidFill>
                  <a:srgbClr val="015C91"/>
                </a:solidFill>
              </a:rPr>
              <a:t>Opgaver</a:t>
            </a:r>
          </a:p>
          <a:p>
            <a:endParaRPr lang="da-DK" sz="2000" b="1" dirty="0" smtClean="0">
              <a:solidFill>
                <a:srgbClr val="015C91"/>
              </a:solidFill>
            </a:endParaRPr>
          </a:p>
          <a:p>
            <a:pPr marL="285750" indent="-285750">
              <a:buFont typeface="Wingdings" pitchFamily="2" charset="2"/>
              <a:buChar char="§"/>
            </a:pPr>
            <a:r>
              <a:rPr lang="da-DK" dirty="0" smtClean="0">
                <a:solidFill>
                  <a:srgbClr val="015C91"/>
                </a:solidFill>
              </a:rPr>
              <a:t>PR, </a:t>
            </a:r>
            <a:r>
              <a:rPr lang="da-DK" dirty="0" err="1" smtClean="0">
                <a:solidFill>
                  <a:srgbClr val="015C91"/>
                </a:solidFill>
              </a:rPr>
              <a:t>newsletters</a:t>
            </a:r>
            <a:r>
              <a:rPr lang="da-DK" dirty="0" smtClean="0">
                <a:solidFill>
                  <a:srgbClr val="015C91"/>
                </a:solidFill>
              </a:rPr>
              <a:t>, pressemeldinger</a:t>
            </a:r>
          </a:p>
          <a:p>
            <a:pPr marL="285750" indent="-285750">
              <a:buFont typeface="Wingdings" pitchFamily="2" charset="2"/>
              <a:buChar char="§"/>
            </a:pPr>
            <a:r>
              <a:rPr lang="da-DK" dirty="0" smtClean="0">
                <a:solidFill>
                  <a:srgbClr val="015C91"/>
                </a:solidFill>
              </a:rPr>
              <a:t>Web</a:t>
            </a:r>
          </a:p>
          <a:p>
            <a:pPr marL="285750" indent="-285750">
              <a:buFont typeface="Wingdings" pitchFamily="2" charset="2"/>
              <a:buChar char="§"/>
            </a:pPr>
            <a:r>
              <a:rPr lang="da-DK" dirty="0" smtClean="0">
                <a:solidFill>
                  <a:srgbClr val="015C91"/>
                </a:solidFill>
              </a:rPr>
              <a:t>Medlemmer, kontakt, vedligehold database etc.</a:t>
            </a:r>
          </a:p>
          <a:p>
            <a:pPr marL="285750" indent="-285750">
              <a:buFont typeface="Wingdings" pitchFamily="2" charset="2"/>
              <a:buChar char="§"/>
            </a:pPr>
            <a:r>
              <a:rPr lang="da-DK" dirty="0" smtClean="0">
                <a:solidFill>
                  <a:srgbClr val="015C91"/>
                </a:solidFill>
              </a:rPr>
              <a:t>Økonomi</a:t>
            </a:r>
          </a:p>
          <a:p>
            <a:pPr marL="285750" indent="-285750">
              <a:buFont typeface="Wingdings" pitchFamily="2" charset="2"/>
              <a:buChar char="§"/>
            </a:pPr>
            <a:r>
              <a:rPr lang="da-DK" dirty="0" smtClean="0">
                <a:solidFill>
                  <a:srgbClr val="015C91"/>
                </a:solidFill>
              </a:rPr>
              <a:t>Events, workshop, </a:t>
            </a:r>
            <a:r>
              <a:rPr lang="da-DK" dirty="0" err="1" smtClean="0">
                <a:solidFill>
                  <a:srgbClr val="015C91"/>
                </a:solidFill>
              </a:rPr>
              <a:t>road</a:t>
            </a:r>
            <a:r>
              <a:rPr lang="da-DK" dirty="0" smtClean="0">
                <a:solidFill>
                  <a:srgbClr val="015C91"/>
                </a:solidFill>
              </a:rPr>
              <a:t> shows</a:t>
            </a:r>
          </a:p>
          <a:p>
            <a:pPr marL="285750" indent="-285750">
              <a:buFont typeface="Wingdings" pitchFamily="2" charset="2"/>
              <a:buChar char="§"/>
            </a:pPr>
            <a:r>
              <a:rPr lang="da-DK" dirty="0" smtClean="0">
                <a:solidFill>
                  <a:srgbClr val="015C91"/>
                </a:solidFill>
              </a:rPr>
              <a:t>Discover A Nordisk (samarbejde)</a:t>
            </a:r>
          </a:p>
          <a:p>
            <a:pPr marL="285750" indent="-285750">
              <a:buFont typeface="Wingdings" pitchFamily="2" charset="2"/>
              <a:buChar char="§"/>
            </a:pPr>
            <a:r>
              <a:rPr lang="da-DK" dirty="0" smtClean="0">
                <a:solidFill>
                  <a:srgbClr val="015C91"/>
                </a:solidFill>
              </a:rPr>
              <a:t>Messer Bella og Ferie for Alle</a:t>
            </a:r>
          </a:p>
          <a:p>
            <a:pPr marL="285750" indent="-285750">
              <a:buFont typeface="Wingdings" pitchFamily="2" charset="2"/>
              <a:buChar char="§"/>
            </a:pPr>
            <a:r>
              <a:rPr lang="da-DK" dirty="0" err="1" smtClean="0">
                <a:solidFill>
                  <a:srgbClr val="015C91"/>
                </a:solidFill>
              </a:rPr>
              <a:t>Member</a:t>
            </a:r>
            <a:r>
              <a:rPr lang="da-DK" dirty="0" smtClean="0">
                <a:solidFill>
                  <a:srgbClr val="015C91"/>
                </a:solidFill>
              </a:rPr>
              <a:t> to </a:t>
            </a:r>
            <a:r>
              <a:rPr lang="da-DK" dirty="0" err="1" smtClean="0">
                <a:solidFill>
                  <a:srgbClr val="015C91"/>
                </a:solidFill>
              </a:rPr>
              <a:t>member</a:t>
            </a:r>
            <a:r>
              <a:rPr lang="da-DK" dirty="0" smtClean="0">
                <a:solidFill>
                  <a:srgbClr val="015C91"/>
                </a:solidFill>
              </a:rPr>
              <a:t> service Leverandører til </a:t>
            </a:r>
            <a:r>
              <a:rPr lang="da-DK" dirty="0" err="1" smtClean="0">
                <a:solidFill>
                  <a:srgbClr val="015C91"/>
                </a:solidFill>
              </a:rPr>
              <a:t>RBU’er</a:t>
            </a:r>
            <a:endParaRPr lang="da-DK" dirty="0" smtClean="0">
              <a:solidFill>
                <a:srgbClr val="015C91"/>
              </a:solidFill>
            </a:endParaRPr>
          </a:p>
          <a:p>
            <a:pPr marL="285750" indent="-285750">
              <a:buFont typeface="Wingdings" pitchFamily="2" charset="2"/>
              <a:buChar char="§"/>
            </a:pPr>
            <a:r>
              <a:rPr lang="da-DK" dirty="0" smtClean="0">
                <a:solidFill>
                  <a:srgbClr val="015C91"/>
                </a:solidFill>
              </a:rPr>
              <a:t>US Travel Association</a:t>
            </a:r>
          </a:p>
          <a:p>
            <a:pPr marL="285750" indent="-285750">
              <a:buFont typeface="Wingdings" pitchFamily="2" charset="2"/>
              <a:buChar char="§"/>
            </a:pPr>
            <a:r>
              <a:rPr lang="da-DK" dirty="0" smtClean="0">
                <a:solidFill>
                  <a:srgbClr val="015C91"/>
                </a:solidFill>
              </a:rPr>
              <a:t>Kontakt / samarbejde med organisationer i DK og eksternt US Travel Association</a:t>
            </a:r>
          </a:p>
          <a:p>
            <a:endParaRPr lang="da-DK" sz="2000" b="1" dirty="0" smtClean="0">
              <a:solidFill>
                <a:srgbClr val="015C91"/>
              </a:solidFill>
            </a:endParaRPr>
          </a:p>
        </p:txBody>
      </p:sp>
      <p:pic>
        <p:nvPicPr>
          <p:cNvPr id="5" name="Billed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43570" y="2428868"/>
            <a:ext cx="3211062" cy="1305536"/>
          </a:xfrm>
          <a:prstGeom prst="rect">
            <a:avLst/>
          </a:prstGeom>
        </p:spPr>
      </p:pic>
      <p:pic>
        <p:nvPicPr>
          <p:cNvPr id="6" name="Picture 1" descr="Z:\Clients\Discover DA DK\LOGO\DAmericaDenmark.jpg"/>
          <p:cNvPicPr>
            <a:picLocks noChangeAspect="1" noChangeArrowheads="1"/>
          </p:cNvPicPr>
          <p:nvPr/>
        </p:nvPicPr>
        <p:blipFill>
          <a:blip r:embed="rId4" cstate="print"/>
          <a:srcRect/>
          <a:stretch>
            <a:fillRect/>
          </a:stretch>
        </p:blipFill>
        <p:spPr bwMode="auto">
          <a:xfrm>
            <a:off x="140613" y="211339"/>
            <a:ext cx="2428891" cy="4226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nvGraphicFramePr>
        <p:xfrm>
          <a:off x="0" y="0"/>
          <a:ext cx="9143999" cy="6845299"/>
        </p:xfrm>
        <a:graphic>
          <a:graphicData uri="http://schemas.openxmlformats.org/drawingml/2006/table">
            <a:tbl>
              <a:tblPr/>
              <a:tblGrid>
                <a:gridCol w="1781072"/>
                <a:gridCol w="1187379"/>
                <a:gridCol w="1544097"/>
                <a:gridCol w="1662166"/>
                <a:gridCol w="2969285"/>
              </a:tblGrid>
              <a:tr h="671368">
                <a:tc>
                  <a:txBody>
                    <a:bodyPr/>
                    <a:lstStyle/>
                    <a:p>
                      <a:pPr>
                        <a:lnSpc>
                          <a:spcPct val="115000"/>
                        </a:lnSpc>
                        <a:spcAft>
                          <a:spcPts val="0"/>
                        </a:spcAft>
                      </a:pPr>
                      <a:r>
                        <a:rPr lang="en-US" sz="1100" dirty="0">
                          <a:latin typeface="Calibri"/>
                          <a:ea typeface="Calibri"/>
                          <a:cs typeface="Calibri"/>
                        </a:rPr>
                        <a:t>Discover America Denmark event </a:t>
                      </a:r>
                      <a:endParaRPr lang="da-DK" sz="1100" dirty="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US" sz="1100" dirty="0">
                          <a:latin typeface="Calibri"/>
                          <a:ea typeface="Calibri"/>
                          <a:cs typeface="Calibri"/>
                        </a:rPr>
                        <a:t>Member meeting </a:t>
                      </a:r>
                      <a:endParaRPr lang="da-DK" sz="1100" dirty="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US" sz="1100" dirty="0">
                          <a:latin typeface="Calibri"/>
                          <a:ea typeface="Calibri"/>
                          <a:cs typeface="Calibri"/>
                        </a:rPr>
                        <a:t>Copenhagen, Denmark </a:t>
                      </a:r>
                      <a:endParaRPr lang="da-DK" sz="1100" dirty="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US" sz="1100" dirty="0">
                          <a:latin typeface="Calibri"/>
                          <a:ea typeface="Calibri"/>
                          <a:cs typeface="Calibri"/>
                        </a:rPr>
                        <a:t>June 16</a:t>
                      </a:r>
                      <a:r>
                        <a:rPr lang="en-US" sz="1100" baseline="30000" dirty="0">
                          <a:latin typeface="Calibri"/>
                          <a:ea typeface="Calibri"/>
                          <a:cs typeface="Calibri"/>
                        </a:rPr>
                        <a:t>th</a:t>
                      </a:r>
                      <a:r>
                        <a:rPr lang="en-US" sz="1100" dirty="0">
                          <a:latin typeface="Calibri"/>
                          <a:ea typeface="Calibri"/>
                          <a:cs typeface="Calibri"/>
                        </a:rPr>
                        <a:t>  2011 </a:t>
                      </a:r>
                      <a:endParaRPr lang="da-DK" sz="1100" dirty="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US" sz="1100" dirty="0">
                          <a:latin typeface="Calibri"/>
                          <a:ea typeface="Calibri"/>
                          <a:cs typeface="Calibri"/>
                        </a:rPr>
                        <a:t>Open for all</a:t>
                      </a:r>
                      <a:endParaRPr lang="da-DK" sz="1100" dirty="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7154">
                <a:tc>
                  <a:txBody>
                    <a:bodyPr/>
                    <a:lstStyle/>
                    <a:p>
                      <a:pPr>
                        <a:lnSpc>
                          <a:spcPct val="115000"/>
                        </a:lnSpc>
                        <a:spcAft>
                          <a:spcPts val="0"/>
                        </a:spcAft>
                      </a:pPr>
                      <a:r>
                        <a:rPr lang="en-US" sz="1100">
                          <a:latin typeface="Calibri"/>
                          <a:ea typeface="Calibri"/>
                          <a:cs typeface="Calibri"/>
                        </a:rPr>
                        <a:t>Discover America Nordic</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Board meeting</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Stockholm, Sweden</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June 20</a:t>
                      </a:r>
                      <a:r>
                        <a:rPr lang="en-US" sz="1100" baseline="30000">
                          <a:latin typeface="Calibri"/>
                          <a:ea typeface="Calibri"/>
                          <a:cs typeface="Calibri"/>
                        </a:rPr>
                        <a:t>th</a:t>
                      </a:r>
                      <a:r>
                        <a:rPr lang="en-US" sz="1100">
                          <a:latin typeface="Calibri"/>
                          <a:ea typeface="Calibri"/>
                          <a:cs typeface="Calibri"/>
                        </a:rPr>
                        <a:t> 2011</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Board only</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54">
                <a:tc>
                  <a:txBody>
                    <a:bodyPr/>
                    <a:lstStyle/>
                    <a:p>
                      <a:pPr>
                        <a:lnSpc>
                          <a:spcPct val="115000"/>
                        </a:lnSpc>
                        <a:spcAft>
                          <a:spcPts val="0"/>
                        </a:spcAft>
                      </a:pPr>
                      <a:r>
                        <a:rPr lang="en-US" sz="1100">
                          <a:latin typeface="Calibri"/>
                          <a:ea typeface="Calibri"/>
                          <a:cs typeface="Calibri"/>
                        </a:rPr>
                        <a:t>Discover America Norway</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Trade/Media</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Oslo, Norway</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July 1</a:t>
                      </a:r>
                      <a:r>
                        <a:rPr lang="en-US" sz="1100" baseline="30000">
                          <a:latin typeface="Calibri"/>
                          <a:ea typeface="Calibri"/>
                          <a:cs typeface="Calibri"/>
                        </a:rPr>
                        <a:t>st</a:t>
                      </a:r>
                      <a:r>
                        <a:rPr lang="en-US" sz="1100">
                          <a:latin typeface="Calibri"/>
                          <a:ea typeface="Calibri"/>
                          <a:cs typeface="Calibri"/>
                        </a:rPr>
                        <a:t> 2011</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Trade only, 4</a:t>
                      </a:r>
                      <a:r>
                        <a:rPr lang="en-US" sz="1100" baseline="30000">
                          <a:latin typeface="Calibri"/>
                          <a:ea typeface="Calibri"/>
                          <a:cs typeface="Calibri"/>
                        </a:rPr>
                        <a:t>th</a:t>
                      </a:r>
                      <a:r>
                        <a:rPr lang="en-US" sz="1100">
                          <a:latin typeface="Calibri"/>
                          <a:ea typeface="Calibri"/>
                          <a:cs typeface="Calibri"/>
                        </a:rPr>
                        <a:t> of July celebration</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54">
                <a:tc>
                  <a:txBody>
                    <a:bodyPr/>
                    <a:lstStyle/>
                    <a:p>
                      <a:pPr>
                        <a:lnSpc>
                          <a:spcPct val="115000"/>
                        </a:lnSpc>
                        <a:spcAft>
                          <a:spcPts val="0"/>
                        </a:spcAft>
                      </a:pPr>
                      <a:r>
                        <a:rPr lang="en-US" sz="1100" dirty="0">
                          <a:solidFill>
                            <a:srgbClr val="FF0000"/>
                          </a:solidFill>
                          <a:latin typeface="Calibri"/>
                          <a:ea typeface="Calibri"/>
                          <a:cs typeface="Calibri"/>
                        </a:rPr>
                        <a:t>Workshop, Jutland Denmark </a:t>
                      </a:r>
                      <a:endParaRPr lang="da-DK" sz="1100" dirty="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Workshop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Aarhus, Denmark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August 18</a:t>
                      </a:r>
                      <a:r>
                        <a:rPr lang="en-US" sz="1100" baseline="30000">
                          <a:solidFill>
                            <a:srgbClr val="FF0000"/>
                          </a:solidFill>
                          <a:latin typeface="Calibri"/>
                          <a:ea typeface="Calibri"/>
                          <a:cs typeface="Calibri"/>
                        </a:rPr>
                        <a:t>th</a:t>
                      </a:r>
                      <a:r>
                        <a:rPr lang="en-US" sz="1100">
                          <a:solidFill>
                            <a:srgbClr val="FF0000"/>
                          </a:solidFill>
                          <a:latin typeface="Calibri"/>
                          <a:ea typeface="Calibri"/>
                          <a:cs typeface="Calibri"/>
                        </a:rPr>
                        <a:t> 2011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solidFill>
                            <a:srgbClr val="FF0000"/>
                          </a:solidFill>
                          <a:latin typeface="Calibri"/>
                          <a:ea typeface="Calibri"/>
                          <a:cs typeface="Calibri"/>
                        </a:rPr>
                        <a:t>150 travel agents and Media </a:t>
                      </a:r>
                      <a:endParaRPr lang="da-DK" sz="1100" dirty="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54">
                <a:tc>
                  <a:txBody>
                    <a:bodyPr/>
                    <a:lstStyle/>
                    <a:p>
                      <a:pPr>
                        <a:lnSpc>
                          <a:spcPct val="115000"/>
                        </a:lnSpc>
                        <a:spcAft>
                          <a:spcPts val="0"/>
                        </a:spcAft>
                      </a:pPr>
                      <a:r>
                        <a:rPr lang="en-US" sz="1100">
                          <a:solidFill>
                            <a:srgbClr val="FF0000"/>
                          </a:solidFill>
                          <a:latin typeface="Calibri"/>
                          <a:ea typeface="Calibri"/>
                          <a:cs typeface="Calibri"/>
                        </a:rPr>
                        <a:t>Discover America Denmark</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Board meeting</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Copenhagen, Denmark</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August 29</a:t>
                      </a:r>
                      <a:r>
                        <a:rPr lang="en-US" sz="1100" baseline="30000">
                          <a:solidFill>
                            <a:srgbClr val="FF0000"/>
                          </a:solidFill>
                          <a:latin typeface="Calibri"/>
                          <a:ea typeface="Calibri"/>
                          <a:cs typeface="Calibri"/>
                        </a:rPr>
                        <a:t>th</a:t>
                      </a:r>
                      <a:r>
                        <a:rPr lang="en-US" sz="1100">
                          <a:solidFill>
                            <a:srgbClr val="FF0000"/>
                          </a:solidFill>
                          <a:latin typeface="Calibri"/>
                          <a:ea typeface="Calibri"/>
                          <a:cs typeface="Calibri"/>
                        </a:rPr>
                        <a:t> 2011</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da-DK" sz="1100" dirty="0">
                        <a:solidFill>
                          <a:srgbClr val="FF0000"/>
                        </a:solidFill>
                        <a:latin typeface="Calibri"/>
                        <a:ea typeface="Times New Roman"/>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787">
                <a:tc>
                  <a:txBody>
                    <a:bodyPr/>
                    <a:lstStyle/>
                    <a:p>
                      <a:pPr>
                        <a:lnSpc>
                          <a:spcPct val="115000"/>
                        </a:lnSpc>
                        <a:spcAft>
                          <a:spcPts val="0"/>
                        </a:spcAft>
                      </a:pPr>
                      <a:r>
                        <a:rPr lang="en-US" sz="1100">
                          <a:solidFill>
                            <a:srgbClr val="FF0000"/>
                          </a:solidFill>
                          <a:latin typeface="Calibri"/>
                          <a:ea typeface="Calibri"/>
                          <a:cs typeface="Calibri"/>
                        </a:rPr>
                        <a:t>Discover America Denmark &amp; NYC &amp; Co</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solidFill>
                            <a:srgbClr val="FF0000"/>
                          </a:solidFill>
                          <a:latin typeface="Calibri"/>
                          <a:ea typeface="Calibri"/>
                          <a:cs typeface="Calibri"/>
                        </a:rPr>
                        <a:t>Trade/media</a:t>
                      </a:r>
                      <a:endParaRPr lang="da-DK" sz="1100" dirty="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Copenhagen, Denmark</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September 27</a:t>
                      </a:r>
                      <a:r>
                        <a:rPr lang="en-US" sz="1100" baseline="30000">
                          <a:solidFill>
                            <a:srgbClr val="FF0000"/>
                          </a:solidFill>
                          <a:latin typeface="Calibri"/>
                          <a:ea typeface="Calibri"/>
                          <a:cs typeface="Calibri"/>
                        </a:rPr>
                        <a:t>th</a:t>
                      </a:r>
                      <a:r>
                        <a:rPr lang="en-US" sz="1100">
                          <a:solidFill>
                            <a:srgbClr val="FF0000"/>
                          </a:solidFill>
                          <a:latin typeface="Calibri"/>
                          <a:ea typeface="Calibri"/>
                          <a:cs typeface="Calibri"/>
                        </a:rPr>
                        <a:t> 2011</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solidFill>
                            <a:srgbClr val="FF0000"/>
                          </a:solidFill>
                          <a:latin typeface="Calibri"/>
                          <a:ea typeface="Calibri"/>
                          <a:cs typeface="Calibri"/>
                        </a:rPr>
                        <a:t>In coop with NYC &amp; Co</a:t>
                      </a:r>
                      <a:endParaRPr lang="da-DK" sz="1100" dirty="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54">
                <a:tc>
                  <a:txBody>
                    <a:bodyPr/>
                    <a:lstStyle/>
                    <a:p>
                      <a:pPr>
                        <a:lnSpc>
                          <a:spcPct val="115000"/>
                        </a:lnSpc>
                        <a:spcAft>
                          <a:spcPts val="0"/>
                        </a:spcAft>
                      </a:pPr>
                      <a:r>
                        <a:rPr lang="en-US" sz="1100">
                          <a:solidFill>
                            <a:srgbClr val="FF0000"/>
                          </a:solidFill>
                          <a:latin typeface="Calibri"/>
                          <a:ea typeface="Calibri"/>
                          <a:cs typeface="Calibri"/>
                        </a:rPr>
                        <a:t>Eventdagen</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Trade/Media</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Copenhagen, Denmark</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October 13</a:t>
                      </a:r>
                      <a:r>
                        <a:rPr lang="en-US" sz="1100" baseline="30000">
                          <a:solidFill>
                            <a:srgbClr val="FF0000"/>
                          </a:solidFill>
                          <a:latin typeface="Calibri"/>
                          <a:ea typeface="Calibri"/>
                          <a:cs typeface="Calibri"/>
                        </a:rPr>
                        <a:t>th</a:t>
                      </a:r>
                      <a:r>
                        <a:rPr lang="en-US" sz="1100">
                          <a:solidFill>
                            <a:srgbClr val="FF0000"/>
                          </a:solidFill>
                          <a:latin typeface="Calibri"/>
                          <a:ea typeface="Calibri"/>
                          <a:cs typeface="Calibri"/>
                        </a:rPr>
                        <a:t> 2011</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solidFill>
                            <a:srgbClr val="FF0000"/>
                          </a:solidFill>
                          <a:latin typeface="Calibri"/>
                          <a:ea typeface="Calibri"/>
                          <a:cs typeface="Calibri"/>
                        </a:rPr>
                        <a:t>Arranged by </a:t>
                      </a:r>
                      <a:r>
                        <a:rPr lang="en-US" sz="1100" dirty="0" err="1">
                          <a:solidFill>
                            <a:srgbClr val="FF0000"/>
                          </a:solidFill>
                          <a:latin typeface="Calibri"/>
                          <a:ea typeface="Calibri"/>
                          <a:cs typeface="Calibri"/>
                        </a:rPr>
                        <a:t>Kursuslex</a:t>
                      </a:r>
                      <a:r>
                        <a:rPr lang="en-US" sz="1100" dirty="0">
                          <a:solidFill>
                            <a:srgbClr val="FF0000"/>
                          </a:solidFill>
                          <a:latin typeface="Calibri"/>
                          <a:ea typeface="Calibri"/>
                          <a:cs typeface="Calibri"/>
                        </a:rPr>
                        <a:t> Denmark, MICE</a:t>
                      </a:r>
                      <a:endParaRPr lang="da-DK" sz="1100" dirty="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787">
                <a:tc>
                  <a:txBody>
                    <a:bodyPr/>
                    <a:lstStyle/>
                    <a:p>
                      <a:pPr>
                        <a:lnSpc>
                          <a:spcPct val="115000"/>
                        </a:lnSpc>
                        <a:spcAft>
                          <a:spcPts val="0"/>
                        </a:spcAft>
                      </a:pPr>
                      <a:r>
                        <a:rPr lang="en-US" sz="1100">
                          <a:solidFill>
                            <a:srgbClr val="FF0000"/>
                          </a:solidFill>
                          <a:latin typeface="Calibri"/>
                          <a:ea typeface="Calibri"/>
                          <a:cs typeface="Calibri"/>
                        </a:rPr>
                        <a:t>Workshop, Vagabond, PATA, Discover America</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solidFill>
                            <a:srgbClr val="FF0000"/>
                          </a:solidFill>
                          <a:latin typeface="Calibri"/>
                          <a:ea typeface="Calibri"/>
                          <a:cs typeface="Calibri"/>
                        </a:rPr>
                        <a:t>Trade/media</a:t>
                      </a:r>
                      <a:endParaRPr lang="da-DK" sz="1100" dirty="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Copenhagen Denmark</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October 21</a:t>
                      </a:r>
                      <a:r>
                        <a:rPr lang="en-US" sz="1100" baseline="30000">
                          <a:solidFill>
                            <a:srgbClr val="FF0000"/>
                          </a:solidFill>
                          <a:latin typeface="Calibri"/>
                          <a:ea typeface="Calibri"/>
                          <a:cs typeface="Calibri"/>
                        </a:rPr>
                        <a:t>st</a:t>
                      </a:r>
                      <a:r>
                        <a:rPr lang="en-US" sz="1100">
                          <a:solidFill>
                            <a:srgbClr val="FF0000"/>
                          </a:solidFill>
                          <a:latin typeface="Calibri"/>
                          <a:ea typeface="Calibri"/>
                          <a:cs typeface="Calibri"/>
                        </a:rPr>
                        <a:t> 2011</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solidFill>
                            <a:srgbClr val="FF0000"/>
                          </a:solidFill>
                          <a:latin typeface="Calibri"/>
                          <a:ea typeface="Calibri"/>
                          <a:cs typeface="Calibri"/>
                        </a:rPr>
                        <a:t>Day before Luxury fair at the fairground 15 – 17.00</a:t>
                      </a:r>
                      <a:endParaRPr lang="da-DK" sz="1100" dirty="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54">
                <a:tc>
                  <a:txBody>
                    <a:bodyPr/>
                    <a:lstStyle/>
                    <a:p>
                      <a:pPr>
                        <a:lnSpc>
                          <a:spcPct val="115000"/>
                        </a:lnSpc>
                        <a:spcAft>
                          <a:spcPts val="0"/>
                        </a:spcAft>
                      </a:pPr>
                      <a:r>
                        <a:rPr lang="en-US" sz="1100" dirty="0">
                          <a:solidFill>
                            <a:srgbClr val="FF0000"/>
                          </a:solidFill>
                          <a:latin typeface="Calibri"/>
                          <a:ea typeface="Calibri"/>
                          <a:cs typeface="Calibri"/>
                        </a:rPr>
                        <a:t>Luxury Show, </a:t>
                      </a:r>
                      <a:r>
                        <a:rPr lang="en-US" sz="1100" dirty="0" err="1">
                          <a:solidFill>
                            <a:srgbClr val="FF0000"/>
                          </a:solidFill>
                          <a:latin typeface="Calibri"/>
                          <a:ea typeface="Calibri"/>
                          <a:cs typeface="Calibri"/>
                        </a:rPr>
                        <a:t>Øksnehallen</a:t>
                      </a:r>
                      <a:r>
                        <a:rPr lang="en-US" sz="1100" dirty="0">
                          <a:solidFill>
                            <a:srgbClr val="FF0000"/>
                          </a:solidFill>
                          <a:latin typeface="Calibri"/>
                          <a:ea typeface="Calibri"/>
                          <a:cs typeface="Calibri"/>
                        </a:rPr>
                        <a:t> </a:t>
                      </a:r>
                      <a:endParaRPr lang="da-DK" sz="1100" dirty="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Consumer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Copenhagen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October 22</a:t>
                      </a:r>
                      <a:r>
                        <a:rPr lang="en-US" sz="1100" baseline="30000">
                          <a:solidFill>
                            <a:srgbClr val="FF0000"/>
                          </a:solidFill>
                          <a:latin typeface="Calibri"/>
                          <a:ea typeface="Calibri"/>
                          <a:cs typeface="Calibri"/>
                        </a:rPr>
                        <a:t>nd</a:t>
                      </a:r>
                      <a:r>
                        <a:rPr lang="en-US" sz="1100">
                          <a:solidFill>
                            <a:srgbClr val="FF0000"/>
                          </a:solidFill>
                          <a:latin typeface="Calibri"/>
                          <a:ea typeface="Calibri"/>
                          <a:cs typeface="Calibri"/>
                        </a:rPr>
                        <a:t> – 23</a:t>
                      </a:r>
                      <a:r>
                        <a:rPr lang="en-US" sz="1100" baseline="30000">
                          <a:solidFill>
                            <a:srgbClr val="FF0000"/>
                          </a:solidFill>
                          <a:latin typeface="Calibri"/>
                          <a:ea typeface="Calibri"/>
                          <a:cs typeface="Calibri"/>
                        </a:rPr>
                        <a:t>rd</a:t>
                      </a:r>
                      <a:r>
                        <a:rPr lang="en-US" sz="1100">
                          <a:solidFill>
                            <a:srgbClr val="FF0000"/>
                          </a:solidFill>
                          <a:latin typeface="Calibri"/>
                          <a:ea typeface="Calibri"/>
                          <a:cs typeface="Calibri"/>
                        </a:rPr>
                        <a:t> 2011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solidFill>
                            <a:srgbClr val="FF0000"/>
                          </a:solidFill>
                          <a:latin typeface="Calibri"/>
                          <a:ea typeface="Calibri"/>
                          <a:cs typeface="Calibri"/>
                        </a:rPr>
                        <a:t>Luxury travel fair, 15,000 visitors </a:t>
                      </a:r>
                      <a:endParaRPr lang="da-DK" sz="1100" dirty="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54">
                <a:tc>
                  <a:txBody>
                    <a:bodyPr/>
                    <a:lstStyle/>
                    <a:p>
                      <a:pPr>
                        <a:lnSpc>
                          <a:spcPct val="115000"/>
                        </a:lnSpc>
                        <a:spcAft>
                          <a:spcPts val="0"/>
                        </a:spcAft>
                      </a:pPr>
                      <a:r>
                        <a:rPr lang="en-US" sz="1100">
                          <a:solidFill>
                            <a:srgbClr val="FF0000"/>
                          </a:solidFill>
                          <a:latin typeface="Calibri"/>
                          <a:ea typeface="Calibri"/>
                          <a:cs typeface="Calibri"/>
                        </a:rPr>
                        <a:t>Long Haul workshop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Workshop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Denmark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November 2</a:t>
                      </a:r>
                      <a:r>
                        <a:rPr lang="en-US" sz="1100" baseline="30000">
                          <a:solidFill>
                            <a:srgbClr val="FF0000"/>
                          </a:solidFill>
                          <a:latin typeface="Calibri"/>
                          <a:ea typeface="Calibri"/>
                          <a:cs typeface="Calibri"/>
                        </a:rPr>
                        <a:t>nd</a:t>
                      </a:r>
                      <a:r>
                        <a:rPr lang="en-US" sz="1100">
                          <a:solidFill>
                            <a:srgbClr val="FF0000"/>
                          </a:solidFill>
                          <a:latin typeface="Calibri"/>
                          <a:ea typeface="Calibri"/>
                          <a:cs typeface="Calibri"/>
                        </a:rPr>
                        <a:t> - 3</a:t>
                      </a:r>
                      <a:r>
                        <a:rPr lang="en-US" sz="1100" baseline="30000">
                          <a:solidFill>
                            <a:srgbClr val="FF0000"/>
                          </a:solidFill>
                          <a:latin typeface="Calibri"/>
                          <a:ea typeface="Calibri"/>
                          <a:cs typeface="Calibri"/>
                        </a:rPr>
                        <a:t>rd</a:t>
                      </a:r>
                      <a:r>
                        <a:rPr lang="en-US" sz="1100">
                          <a:solidFill>
                            <a:srgbClr val="FF0000"/>
                          </a:solidFill>
                          <a:latin typeface="Calibri"/>
                          <a:ea typeface="Calibri"/>
                          <a:cs typeface="Calibri"/>
                        </a:rPr>
                        <a:t> 2011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solidFill>
                            <a:srgbClr val="FF0000"/>
                          </a:solidFill>
                          <a:latin typeface="Calibri"/>
                          <a:ea typeface="Calibri"/>
                          <a:cs typeface="Calibri"/>
                        </a:rPr>
                        <a:t>500 travel agents and media in co-op with PATA </a:t>
                      </a:r>
                      <a:endParaRPr lang="da-DK" sz="1100" dirty="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54">
                <a:tc>
                  <a:txBody>
                    <a:bodyPr/>
                    <a:lstStyle/>
                    <a:p>
                      <a:pPr>
                        <a:lnSpc>
                          <a:spcPct val="115000"/>
                        </a:lnSpc>
                        <a:spcAft>
                          <a:spcPts val="0"/>
                        </a:spcAft>
                      </a:pPr>
                      <a:r>
                        <a:rPr lang="en-US" sz="1100">
                          <a:solidFill>
                            <a:srgbClr val="FF0000"/>
                          </a:solidFill>
                          <a:latin typeface="Calibri"/>
                          <a:ea typeface="Calibri"/>
                          <a:cs typeface="Calibri"/>
                        </a:rPr>
                        <a:t>Thanksgiving celebration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Trade &amp; media</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Copenhagen, Denmark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November 10</a:t>
                      </a:r>
                      <a:r>
                        <a:rPr lang="en-US" sz="1100" baseline="30000">
                          <a:solidFill>
                            <a:srgbClr val="FF0000"/>
                          </a:solidFill>
                          <a:latin typeface="Calibri"/>
                          <a:ea typeface="Calibri"/>
                          <a:cs typeface="Calibri"/>
                        </a:rPr>
                        <a:t>th</a:t>
                      </a:r>
                      <a:r>
                        <a:rPr lang="en-US" sz="1100">
                          <a:solidFill>
                            <a:srgbClr val="FF0000"/>
                          </a:solidFill>
                          <a:latin typeface="Calibri"/>
                          <a:ea typeface="Calibri"/>
                          <a:cs typeface="Calibri"/>
                        </a:rPr>
                        <a:t> 2011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solidFill>
                            <a:srgbClr val="FF0000"/>
                          </a:solidFill>
                          <a:latin typeface="Calibri"/>
                          <a:ea typeface="Calibri"/>
                          <a:cs typeface="Calibri"/>
                        </a:rPr>
                        <a:t>300 travel agents </a:t>
                      </a:r>
                      <a:endParaRPr lang="da-DK" sz="1100" dirty="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787">
                <a:tc>
                  <a:txBody>
                    <a:bodyPr/>
                    <a:lstStyle/>
                    <a:p>
                      <a:pPr>
                        <a:lnSpc>
                          <a:spcPct val="115000"/>
                        </a:lnSpc>
                        <a:spcAft>
                          <a:spcPts val="0"/>
                        </a:spcAft>
                      </a:pPr>
                      <a:r>
                        <a:rPr lang="da-DK" sz="1100">
                          <a:latin typeface="Calibri"/>
                          <a:ea typeface="Calibri"/>
                          <a:cs typeface="Calibri"/>
                        </a:rPr>
                        <a:t>Matka/Helsinki</a:t>
                      </a: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Trade &amp; consumer show</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latin typeface="Calibri"/>
                          <a:ea typeface="Calibri"/>
                          <a:cs typeface="Calibri"/>
                        </a:rPr>
                        <a:t>Helsinki, Finland</a:t>
                      </a:r>
                      <a:endParaRPr lang="da-DK" sz="1100" dirty="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January </a:t>
                      </a:r>
                      <a:r>
                        <a:rPr lang="da-DK" sz="1100">
                          <a:latin typeface="Calibri"/>
                          <a:ea typeface="Calibri"/>
                          <a:cs typeface="Calibri"/>
                        </a:rPr>
                        <a:t>19-22 2012</a:t>
                      </a: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dirty="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787">
                <a:tc>
                  <a:txBody>
                    <a:bodyPr/>
                    <a:lstStyle/>
                    <a:p>
                      <a:pPr>
                        <a:lnSpc>
                          <a:spcPct val="115000"/>
                        </a:lnSpc>
                        <a:spcAft>
                          <a:spcPts val="0"/>
                        </a:spcAft>
                      </a:pPr>
                      <a:r>
                        <a:rPr lang="en-US" sz="1100">
                          <a:solidFill>
                            <a:srgbClr val="FF0000"/>
                          </a:solidFill>
                          <a:latin typeface="Calibri"/>
                          <a:ea typeface="Calibri"/>
                          <a:cs typeface="Calibri"/>
                        </a:rPr>
                        <a:t>Visit Florida road show</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Trade/Media</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Oslo, Stockholm, Copenhagen</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February  6</a:t>
                      </a:r>
                      <a:r>
                        <a:rPr lang="en-US" sz="1100" baseline="30000">
                          <a:solidFill>
                            <a:srgbClr val="FF0000"/>
                          </a:solidFill>
                          <a:latin typeface="Calibri"/>
                          <a:ea typeface="Calibri"/>
                          <a:cs typeface="Calibri"/>
                        </a:rPr>
                        <a:t>th</a:t>
                      </a:r>
                      <a:r>
                        <a:rPr lang="en-US" sz="1100">
                          <a:solidFill>
                            <a:srgbClr val="FF0000"/>
                          </a:solidFill>
                          <a:latin typeface="Calibri"/>
                          <a:ea typeface="Calibri"/>
                          <a:cs typeface="Calibri"/>
                        </a:rPr>
                        <a:t> – 9</a:t>
                      </a:r>
                      <a:r>
                        <a:rPr lang="en-US" sz="1100" baseline="30000">
                          <a:solidFill>
                            <a:srgbClr val="FF0000"/>
                          </a:solidFill>
                          <a:latin typeface="Calibri"/>
                          <a:ea typeface="Calibri"/>
                          <a:cs typeface="Calibri"/>
                        </a:rPr>
                        <a:t>th</a:t>
                      </a:r>
                      <a:r>
                        <a:rPr lang="en-US" sz="1100">
                          <a:solidFill>
                            <a:srgbClr val="FF0000"/>
                          </a:solidFill>
                          <a:latin typeface="Calibri"/>
                          <a:ea typeface="Calibri"/>
                          <a:cs typeface="Calibri"/>
                        </a:rPr>
                        <a:t> 2012</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solidFill>
                            <a:srgbClr val="FF0000"/>
                          </a:solidFill>
                          <a:latin typeface="Calibri"/>
                          <a:ea typeface="Calibri"/>
                          <a:cs typeface="Calibri"/>
                        </a:rPr>
                        <a:t>Organized by Discover America and Visit Florida</a:t>
                      </a:r>
                      <a:endParaRPr lang="da-DK" sz="1100" dirty="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787">
                <a:tc>
                  <a:txBody>
                    <a:bodyPr/>
                    <a:lstStyle/>
                    <a:p>
                      <a:pPr>
                        <a:lnSpc>
                          <a:spcPct val="115000"/>
                        </a:lnSpc>
                        <a:spcAft>
                          <a:spcPts val="0"/>
                        </a:spcAft>
                      </a:pPr>
                      <a:r>
                        <a:rPr lang="en-US" sz="1100">
                          <a:solidFill>
                            <a:srgbClr val="FF0000"/>
                          </a:solidFill>
                          <a:latin typeface="Calibri"/>
                          <a:ea typeface="Calibri"/>
                          <a:cs typeface="Calibri"/>
                        </a:rPr>
                        <a:t>FERIE 2012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Trade &amp; consumer show</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Copenhagen, Denmark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Feb 10</a:t>
                      </a:r>
                      <a:r>
                        <a:rPr lang="en-US" sz="1100" baseline="30000">
                          <a:solidFill>
                            <a:srgbClr val="FF0000"/>
                          </a:solidFill>
                          <a:latin typeface="Calibri"/>
                          <a:ea typeface="Calibri"/>
                          <a:cs typeface="Calibri"/>
                        </a:rPr>
                        <a:t>th</a:t>
                      </a:r>
                      <a:r>
                        <a:rPr lang="en-US" sz="1100">
                          <a:solidFill>
                            <a:srgbClr val="FF0000"/>
                          </a:solidFill>
                          <a:latin typeface="Calibri"/>
                          <a:ea typeface="Calibri"/>
                          <a:cs typeface="Calibri"/>
                        </a:rPr>
                        <a:t>  – 12</a:t>
                      </a:r>
                      <a:r>
                        <a:rPr lang="en-US" sz="1100" baseline="30000">
                          <a:solidFill>
                            <a:srgbClr val="FF0000"/>
                          </a:solidFill>
                          <a:latin typeface="Calibri"/>
                          <a:ea typeface="Calibri"/>
                          <a:cs typeface="Calibri"/>
                        </a:rPr>
                        <a:t>th</a:t>
                      </a:r>
                      <a:r>
                        <a:rPr lang="en-US" sz="1100">
                          <a:solidFill>
                            <a:srgbClr val="FF0000"/>
                          </a:solidFill>
                          <a:latin typeface="Calibri"/>
                          <a:ea typeface="Calibri"/>
                          <a:cs typeface="Calibri"/>
                        </a:rPr>
                        <a:t> 2012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solidFill>
                            <a:srgbClr val="FF0000"/>
                          </a:solidFill>
                          <a:latin typeface="Calibri"/>
                          <a:ea typeface="Calibri"/>
                          <a:cs typeface="Calibri"/>
                        </a:rPr>
                        <a:t>30,000 visitors </a:t>
                      </a:r>
                      <a:endParaRPr lang="da-DK" sz="1100" dirty="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787">
                <a:tc>
                  <a:txBody>
                    <a:bodyPr/>
                    <a:lstStyle/>
                    <a:p>
                      <a:pPr>
                        <a:lnSpc>
                          <a:spcPct val="115000"/>
                        </a:lnSpc>
                        <a:spcAft>
                          <a:spcPts val="0"/>
                        </a:spcAft>
                      </a:pPr>
                      <a:r>
                        <a:rPr lang="en-US" sz="1100">
                          <a:solidFill>
                            <a:srgbClr val="FF0000"/>
                          </a:solidFill>
                          <a:latin typeface="Calibri"/>
                          <a:ea typeface="Calibri"/>
                          <a:cs typeface="Calibri"/>
                        </a:rPr>
                        <a:t>FERIE FOR ALLE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Trade &amp; consumer show</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Herning, Denmark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February 24</a:t>
                      </a:r>
                      <a:r>
                        <a:rPr lang="en-US" sz="1100" baseline="30000">
                          <a:solidFill>
                            <a:srgbClr val="FF0000"/>
                          </a:solidFill>
                          <a:latin typeface="Calibri"/>
                          <a:ea typeface="Calibri"/>
                          <a:cs typeface="Calibri"/>
                        </a:rPr>
                        <a:t>th</a:t>
                      </a:r>
                      <a:r>
                        <a:rPr lang="en-US" sz="1100">
                          <a:solidFill>
                            <a:srgbClr val="FF0000"/>
                          </a:solidFill>
                          <a:latin typeface="Calibri"/>
                          <a:ea typeface="Calibri"/>
                          <a:cs typeface="Calibri"/>
                        </a:rPr>
                        <a:t> – 26</a:t>
                      </a:r>
                      <a:r>
                        <a:rPr lang="en-US" sz="1100" baseline="30000">
                          <a:solidFill>
                            <a:srgbClr val="FF0000"/>
                          </a:solidFill>
                          <a:latin typeface="Calibri"/>
                          <a:ea typeface="Calibri"/>
                          <a:cs typeface="Calibri"/>
                        </a:rPr>
                        <a:t>th</a:t>
                      </a:r>
                      <a:r>
                        <a:rPr lang="en-US" sz="1100">
                          <a:solidFill>
                            <a:srgbClr val="FF0000"/>
                          </a:solidFill>
                          <a:latin typeface="Calibri"/>
                          <a:ea typeface="Calibri"/>
                          <a:cs typeface="Calibri"/>
                        </a:rPr>
                        <a:t>  2012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solidFill>
                            <a:srgbClr val="FF0000"/>
                          </a:solidFill>
                          <a:latin typeface="Calibri"/>
                          <a:ea typeface="Calibri"/>
                          <a:cs typeface="Calibri"/>
                        </a:rPr>
                        <a:t>60,000 visitors </a:t>
                      </a:r>
                      <a:endParaRPr lang="da-DK" sz="1100" dirty="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54">
                <a:tc>
                  <a:txBody>
                    <a:bodyPr/>
                    <a:lstStyle/>
                    <a:p>
                      <a:pPr>
                        <a:lnSpc>
                          <a:spcPct val="115000"/>
                        </a:lnSpc>
                        <a:spcAft>
                          <a:spcPts val="0"/>
                        </a:spcAft>
                      </a:pPr>
                      <a:r>
                        <a:rPr lang="en-US" sz="1100">
                          <a:latin typeface="Calibri"/>
                          <a:ea typeface="Calibri"/>
                          <a:cs typeface="Calibri"/>
                        </a:rPr>
                        <a:t>Discover America Norway</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Trade/Media</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Oslo/ Norway</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March 1</a:t>
                      </a:r>
                      <a:r>
                        <a:rPr lang="en-US" sz="1100" baseline="30000">
                          <a:latin typeface="Calibri"/>
                          <a:ea typeface="Calibri"/>
                          <a:cs typeface="Calibri"/>
                        </a:rPr>
                        <a:t>st</a:t>
                      </a:r>
                      <a:r>
                        <a:rPr lang="en-US" sz="1100">
                          <a:latin typeface="Calibri"/>
                          <a:ea typeface="Calibri"/>
                          <a:cs typeface="Calibri"/>
                        </a:rPr>
                        <a:t> 2012</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latin typeface="Calibri"/>
                          <a:ea typeface="Times New Roman"/>
                          <a:cs typeface="Times New Roman"/>
                        </a:rPr>
                        <a:t>Workshop</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787">
                <a:tc>
                  <a:txBody>
                    <a:bodyPr/>
                    <a:lstStyle/>
                    <a:p>
                      <a:pPr>
                        <a:lnSpc>
                          <a:spcPct val="115000"/>
                        </a:lnSpc>
                        <a:spcAft>
                          <a:spcPts val="0"/>
                        </a:spcAft>
                      </a:pPr>
                      <a:r>
                        <a:rPr lang="en-US" sz="1100">
                          <a:latin typeface="Calibri"/>
                          <a:ea typeface="Calibri"/>
                          <a:cs typeface="Calibri"/>
                        </a:rPr>
                        <a:t>Reiseliv Norway </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Trade &amp; consumer show</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Oslo, Norway </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March 2</a:t>
                      </a:r>
                      <a:r>
                        <a:rPr lang="en-US" sz="1100" baseline="30000">
                          <a:latin typeface="Calibri"/>
                          <a:ea typeface="Calibri"/>
                          <a:cs typeface="Calibri"/>
                        </a:rPr>
                        <a:t>nd</a:t>
                      </a:r>
                      <a:r>
                        <a:rPr lang="en-US" sz="1100">
                          <a:latin typeface="Calibri"/>
                          <a:ea typeface="Calibri"/>
                          <a:cs typeface="Calibri"/>
                        </a:rPr>
                        <a:t> – 4</a:t>
                      </a:r>
                      <a:r>
                        <a:rPr lang="en-US" sz="1100" baseline="30000">
                          <a:latin typeface="Calibri"/>
                          <a:ea typeface="Calibri"/>
                          <a:cs typeface="Calibri"/>
                        </a:rPr>
                        <a:t>th</a:t>
                      </a:r>
                      <a:r>
                        <a:rPr lang="en-US" sz="1100">
                          <a:latin typeface="Calibri"/>
                          <a:ea typeface="Calibri"/>
                          <a:cs typeface="Calibri"/>
                        </a:rPr>
                        <a:t>  2012 </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da-DK" sz="1100" dirty="0">
                        <a:latin typeface="Calibri"/>
                        <a:ea typeface="Times New Roman"/>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54">
                <a:tc>
                  <a:txBody>
                    <a:bodyPr/>
                    <a:lstStyle/>
                    <a:p>
                      <a:pPr>
                        <a:lnSpc>
                          <a:spcPct val="115000"/>
                        </a:lnSpc>
                        <a:spcAft>
                          <a:spcPts val="0"/>
                        </a:spcAft>
                      </a:pPr>
                      <a:r>
                        <a:rPr lang="en-US" sz="1100">
                          <a:latin typeface="Calibri"/>
                          <a:ea typeface="Calibri"/>
                          <a:cs typeface="Calibri"/>
                        </a:rPr>
                        <a:t>Swansons Consumer show </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Consumer </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Swansons, Sweden </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March 3</a:t>
                      </a:r>
                      <a:r>
                        <a:rPr lang="en-US" sz="1100" baseline="30000">
                          <a:latin typeface="Calibri"/>
                          <a:ea typeface="Calibri"/>
                          <a:cs typeface="Calibri"/>
                        </a:rPr>
                        <a:t>rd</a:t>
                      </a:r>
                      <a:r>
                        <a:rPr lang="en-US" sz="1100">
                          <a:latin typeface="Calibri"/>
                          <a:ea typeface="Calibri"/>
                          <a:cs typeface="Calibri"/>
                        </a:rPr>
                        <a:t> 2012 </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1,000 guest visit Fort Swansons </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54">
                <a:tc>
                  <a:txBody>
                    <a:bodyPr/>
                    <a:lstStyle/>
                    <a:p>
                      <a:pPr>
                        <a:lnSpc>
                          <a:spcPct val="115000"/>
                        </a:lnSpc>
                        <a:spcAft>
                          <a:spcPts val="0"/>
                        </a:spcAft>
                      </a:pPr>
                      <a:r>
                        <a:rPr lang="en-US" sz="1100">
                          <a:solidFill>
                            <a:srgbClr val="FF0000"/>
                          </a:solidFill>
                          <a:latin typeface="Calibri"/>
                          <a:ea typeface="Calibri"/>
                          <a:cs typeface="Calibri"/>
                        </a:rPr>
                        <a:t>Discover America Denmark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Workshop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Copenhagen, Denmark</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solidFill>
                            <a:srgbClr val="FF0000"/>
                          </a:solidFill>
                          <a:latin typeface="Calibri"/>
                          <a:ea typeface="Calibri"/>
                          <a:cs typeface="Calibri"/>
                        </a:rPr>
                        <a:t>March 5</a:t>
                      </a:r>
                      <a:r>
                        <a:rPr lang="en-US" sz="1100" baseline="30000">
                          <a:solidFill>
                            <a:srgbClr val="FF0000"/>
                          </a:solidFill>
                          <a:latin typeface="Calibri"/>
                          <a:ea typeface="Calibri"/>
                          <a:cs typeface="Calibri"/>
                        </a:rPr>
                        <a:t>th</a:t>
                      </a:r>
                      <a:r>
                        <a:rPr lang="en-US" sz="1100">
                          <a:solidFill>
                            <a:srgbClr val="FF0000"/>
                          </a:solidFill>
                          <a:latin typeface="Calibri"/>
                          <a:ea typeface="Calibri"/>
                          <a:cs typeface="Calibri"/>
                        </a:rPr>
                        <a:t>  2012 </a:t>
                      </a:r>
                      <a:endParaRPr lang="da-DK" sz="110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solidFill>
                            <a:srgbClr val="FF0000"/>
                          </a:solidFill>
                          <a:latin typeface="Calibri"/>
                          <a:ea typeface="Calibri"/>
                          <a:cs typeface="Calibri"/>
                        </a:rPr>
                        <a:t>100 travel agents </a:t>
                      </a:r>
                      <a:endParaRPr lang="da-DK" sz="1100" dirty="0">
                        <a:solidFill>
                          <a:srgbClr val="FF0000"/>
                        </a:solidFill>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787">
                <a:tc>
                  <a:txBody>
                    <a:bodyPr/>
                    <a:lstStyle/>
                    <a:p>
                      <a:pPr>
                        <a:lnSpc>
                          <a:spcPct val="115000"/>
                        </a:lnSpc>
                        <a:spcAft>
                          <a:spcPts val="0"/>
                        </a:spcAft>
                      </a:pPr>
                      <a:r>
                        <a:rPr lang="en-US" sz="1100">
                          <a:latin typeface="Calibri"/>
                          <a:ea typeface="Calibri"/>
                          <a:cs typeface="Calibri"/>
                        </a:rPr>
                        <a:t>ITB </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Trade &amp; consumer show </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Berlin </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latin typeface="Calibri"/>
                          <a:ea typeface="Calibri"/>
                          <a:cs typeface="Calibri"/>
                        </a:rPr>
                        <a:t>March 7</a:t>
                      </a:r>
                      <a:r>
                        <a:rPr lang="en-US" sz="1100" baseline="30000" dirty="0">
                          <a:latin typeface="Calibri"/>
                          <a:ea typeface="Calibri"/>
                          <a:cs typeface="Calibri"/>
                        </a:rPr>
                        <a:t>th</a:t>
                      </a:r>
                      <a:r>
                        <a:rPr lang="en-US" sz="1100" dirty="0">
                          <a:latin typeface="Calibri"/>
                          <a:ea typeface="Calibri"/>
                          <a:cs typeface="Calibri"/>
                        </a:rPr>
                        <a:t> – 11</a:t>
                      </a:r>
                      <a:r>
                        <a:rPr lang="en-US" sz="1100" baseline="30000" dirty="0">
                          <a:latin typeface="Calibri"/>
                          <a:ea typeface="Calibri"/>
                          <a:cs typeface="Calibri"/>
                        </a:rPr>
                        <a:t>th</a:t>
                      </a:r>
                      <a:r>
                        <a:rPr lang="en-US" sz="1100" dirty="0">
                          <a:latin typeface="Calibri"/>
                          <a:ea typeface="Calibri"/>
                          <a:cs typeface="Calibri"/>
                        </a:rPr>
                        <a:t> 2012 </a:t>
                      </a:r>
                      <a:endParaRPr lang="da-DK" sz="1100" dirty="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da-DK" sz="1100" dirty="0">
                        <a:latin typeface="Calibri"/>
                        <a:ea typeface="Times New Roman"/>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787">
                <a:tc>
                  <a:txBody>
                    <a:bodyPr/>
                    <a:lstStyle/>
                    <a:p>
                      <a:pPr>
                        <a:lnSpc>
                          <a:spcPct val="115000"/>
                        </a:lnSpc>
                        <a:spcAft>
                          <a:spcPts val="0"/>
                        </a:spcAft>
                      </a:pPr>
                      <a:r>
                        <a:rPr lang="da-DK" sz="1100">
                          <a:latin typeface="Calibri"/>
                          <a:ea typeface="Calibri"/>
                          <a:cs typeface="Calibri"/>
                        </a:rPr>
                        <a:t>TUR</a:t>
                      </a: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Trade &amp; consumer show</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latin typeface="Calibri"/>
                          <a:ea typeface="Calibri"/>
                          <a:cs typeface="Calibri"/>
                        </a:rPr>
                        <a:t>Goteborg Sweden</a:t>
                      </a: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a:latin typeface="Calibri"/>
                          <a:ea typeface="Calibri"/>
                          <a:cs typeface="Calibri"/>
                        </a:rPr>
                        <a:t>March 23-25. 2012</a:t>
                      </a: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Calibri"/>
                        <a:ea typeface="Times New Roman"/>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54">
                <a:tc>
                  <a:txBody>
                    <a:bodyPr/>
                    <a:lstStyle/>
                    <a:p>
                      <a:pPr>
                        <a:lnSpc>
                          <a:spcPct val="115000"/>
                        </a:lnSpc>
                        <a:spcAft>
                          <a:spcPts val="0"/>
                        </a:spcAft>
                      </a:pPr>
                      <a:r>
                        <a:rPr lang="da-DK" sz="1100">
                          <a:latin typeface="Calibri"/>
                          <a:ea typeface="Calibri"/>
                          <a:cs typeface="Calibri"/>
                        </a:rPr>
                        <a:t>Pow Wow</a:t>
                      </a: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Calibri"/>
                        </a:rPr>
                        <a:t>Trade/Media</a:t>
                      </a:r>
                      <a:endParaRPr lang="da-DK" sz="1100">
                        <a:latin typeface="Calibri"/>
                        <a:ea typeface="Calibri"/>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latin typeface="Calibri"/>
                          <a:ea typeface="Calibri"/>
                          <a:cs typeface="Calibri"/>
                        </a:rPr>
                        <a:t>Los Angeles</a:t>
                      </a: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100" dirty="0">
                          <a:latin typeface="Calibri"/>
                          <a:ea typeface="Calibri"/>
                          <a:cs typeface="Calibri"/>
                        </a:rPr>
                        <a:t>April 21st – 25th 2012</a:t>
                      </a: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dirty="0">
                        <a:latin typeface="Calibri"/>
                        <a:ea typeface="Times New Roman"/>
                        <a:cs typeface="Calibri"/>
                      </a:endParaRPr>
                    </a:p>
                  </a:txBody>
                  <a:tcPr marL="27526" marR="27526" marT="43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boks 6"/>
          <p:cNvSpPr txBox="1"/>
          <p:nvPr/>
        </p:nvSpPr>
        <p:spPr>
          <a:xfrm>
            <a:off x="2569503" y="764704"/>
            <a:ext cx="4536504" cy="430887"/>
          </a:xfrm>
          <a:prstGeom prst="rect">
            <a:avLst/>
          </a:prstGeom>
          <a:noFill/>
        </p:spPr>
        <p:txBody>
          <a:bodyPr wrap="square" rtlCol="0">
            <a:spAutoFit/>
          </a:bodyPr>
          <a:lstStyle/>
          <a:p>
            <a:r>
              <a:rPr lang="da-DK" sz="2200" b="1" dirty="0" smtClean="0">
                <a:solidFill>
                  <a:srgbClr val="015C91"/>
                </a:solidFill>
              </a:rPr>
              <a:t>FERIE FOR ALLE 24 – 26 februar 2012</a:t>
            </a:r>
            <a:endParaRPr lang="da-DK" sz="2000" b="1" dirty="0" smtClean="0">
              <a:solidFill>
                <a:srgbClr val="015C91"/>
              </a:solidFill>
            </a:endParaRPr>
          </a:p>
        </p:txBody>
      </p:sp>
      <p:pic>
        <p:nvPicPr>
          <p:cNvPr id="45058" name="Picture 2"/>
          <p:cNvPicPr>
            <a:picLocks noChangeAspect="1" noChangeArrowheads="1"/>
          </p:cNvPicPr>
          <p:nvPr/>
        </p:nvPicPr>
        <p:blipFill rotWithShape="1">
          <a:blip r:embed="rId2" cstate="print"/>
          <a:srcRect l="33844" t="12423" r="31932" b="19090"/>
          <a:stretch/>
        </p:blipFill>
        <p:spPr bwMode="auto">
          <a:xfrm>
            <a:off x="2996343" y="1412775"/>
            <a:ext cx="3618033" cy="5113729"/>
          </a:xfrm>
          <a:prstGeom prst="rect">
            <a:avLst/>
          </a:prstGeom>
          <a:noFill/>
          <a:ln w="9525">
            <a:noFill/>
            <a:miter lim="800000"/>
            <a:headEnd/>
            <a:tailEnd/>
          </a:ln>
        </p:spPr>
      </p:pic>
      <p:pic>
        <p:nvPicPr>
          <p:cNvPr id="6" name="Picture 1" descr="Z:\Clients\Discover DA DK\LOGO\DAmericaDenmark.jpg"/>
          <p:cNvPicPr>
            <a:picLocks noChangeAspect="1" noChangeArrowheads="1"/>
          </p:cNvPicPr>
          <p:nvPr/>
        </p:nvPicPr>
        <p:blipFill>
          <a:blip r:embed="rId3" cstate="print"/>
          <a:srcRect/>
          <a:stretch>
            <a:fillRect/>
          </a:stretch>
        </p:blipFill>
        <p:spPr bwMode="auto">
          <a:xfrm>
            <a:off x="140612" y="211338"/>
            <a:ext cx="2428891" cy="42267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3078" t="15417" r="13406" b="7000"/>
          <a:stretch/>
        </p:blipFill>
        <p:spPr bwMode="auto">
          <a:xfrm>
            <a:off x="5029402" y="1450870"/>
            <a:ext cx="3898379" cy="2314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3" name="Picture 1"/>
          <p:cNvPicPr>
            <a:picLocks noChangeAspect="1" noChangeArrowheads="1"/>
          </p:cNvPicPr>
          <p:nvPr/>
        </p:nvPicPr>
        <p:blipFill>
          <a:blip r:embed="rId3" cstate="print"/>
          <a:srcRect l="17187" t="9166" r="17187" b="25833"/>
          <a:stretch>
            <a:fillRect/>
          </a:stretch>
        </p:blipFill>
        <p:spPr bwMode="auto">
          <a:xfrm>
            <a:off x="323528" y="1485919"/>
            <a:ext cx="3456384" cy="2139666"/>
          </a:xfrm>
          <a:prstGeom prst="rect">
            <a:avLst/>
          </a:prstGeom>
          <a:noFill/>
          <a:ln w="9525">
            <a:noFill/>
            <a:miter lim="800000"/>
            <a:headEnd/>
            <a:tailEnd/>
          </a:ln>
          <a:effectLst/>
        </p:spPr>
      </p:pic>
      <p:sp>
        <p:nvSpPr>
          <p:cNvPr id="471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smtClean="0">
              <a:ln>
                <a:noFill/>
              </a:ln>
              <a:solidFill>
                <a:schemeClr val="tx1"/>
              </a:solidFill>
              <a:effectLst/>
              <a:latin typeface="Arial" pitchFamily="34" charset="0"/>
            </a:endParaRPr>
          </a:p>
        </p:txBody>
      </p:sp>
      <p:pic>
        <p:nvPicPr>
          <p:cNvPr id="47105" name="Picture 1" descr="cid:image001.png@01CC251B.A7B25A10"/>
          <p:cNvPicPr>
            <a:picLocks noChangeAspect="1" noChangeArrowheads="1"/>
          </p:cNvPicPr>
          <p:nvPr/>
        </p:nvPicPr>
        <p:blipFill>
          <a:blip r:embed="rId4" r:link="rId5" cstate="print"/>
          <a:srcRect/>
          <a:stretch>
            <a:fillRect/>
          </a:stretch>
        </p:blipFill>
        <p:spPr bwMode="auto">
          <a:xfrm>
            <a:off x="251520" y="4098358"/>
            <a:ext cx="3680158" cy="2093933"/>
          </a:xfrm>
          <a:prstGeom prst="rect">
            <a:avLst/>
          </a:prstGeom>
          <a:noFill/>
        </p:spPr>
      </p:pic>
      <p:sp>
        <p:nvSpPr>
          <p:cNvPr id="9" name="TextBox 8"/>
          <p:cNvSpPr txBox="1"/>
          <p:nvPr/>
        </p:nvSpPr>
        <p:spPr>
          <a:xfrm>
            <a:off x="5029402" y="3991162"/>
            <a:ext cx="3500462" cy="2308324"/>
          </a:xfrm>
          <a:prstGeom prst="rect">
            <a:avLst/>
          </a:prstGeom>
          <a:noFill/>
        </p:spPr>
        <p:txBody>
          <a:bodyPr wrap="square" rtlCol="0">
            <a:spAutoFit/>
          </a:bodyPr>
          <a:lstStyle/>
          <a:p>
            <a:r>
              <a:rPr lang="da-DK" dirty="0" smtClean="0">
                <a:solidFill>
                  <a:srgbClr val="015C91"/>
                </a:solidFill>
              </a:rPr>
              <a:t>Blog v/Henrik Lange</a:t>
            </a:r>
          </a:p>
          <a:p>
            <a:endParaRPr lang="da-DK" dirty="0" smtClean="0">
              <a:solidFill>
                <a:srgbClr val="015C91"/>
              </a:solidFill>
            </a:endParaRPr>
          </a:p>
          <a:p>
            <a:r>
              <a:rPr lang="da-DK" dirty="0" smtClean="0">
                <a:solidFill>
                  <a:srgbClr val="015C91"/>
                </a:solidFill>
              </a:rPr>
              <a:t>Link til highways.dk</a:t>
            </a:r>
          </a:p>
          <a:p>
            <a:endParaRPr lang="da-DK" dirty="0" smtClean="0">
              <a:solidFill>
                <a:srgbClr val="015C91"/>
              </a:solidFill>
            </a:endParaRPr>
          </a:p>
          <a:p>
            <a:r>
              <a:rPr lang="da-DK" dirty="0" smtClean="0">
                <a:solidFill>
                  <a:srgbClr val="015C91"/>
                </a:solidFill>
              </a:rPr>
              <a:t>Banner annoncering for members </a:t>
            </a:r>
          </a:p>
          <a:p>
            <a:endParaRPr lang="da-DK" dirty="0" smtClean="0">
              <a:solidFill>
                <a:srgbClr val="015C91"/>
              </a:solidFill>
            </a:endParaRPr>
          </a:p>
          <a:p>
            <a:r>
              <a:rPr lang="da-DK" dirty="0" smtClean="0">
                <a:solidFill>
                  <a:srgbClr val="015C91"/>
                </a:solidFill>
              </a:rPr>
              <a:t>Banner annoncering for sponsors</a:t>
            </a:r>
          </a:p>
          <a:p>
            <a:endParaRPr lang="da-DK" dirty="0"/>
          </a:p>
        </p:txBody>
      </p:sp>
      <p:sp>
        <p:nvSpPr>
          <p:cNvPr id="8" name="Tekstboks 7"/>
          <p:cNvSpPr txBox="1"/>
          <p:nvPr/>
        </p:nvSpPr>
        <p:spPr>
          <a:xfrm>
            <a:off x="3285808" y="620688"/>
            <a:ext cx="6987650" cy="430887"/>
          </a:xfrm>
          <a:prstGeom prst="rect">
            <a:avLst/>
          </a:prstGeom>
          <a:noFill/>
        </p:spPr>
        <p:txBody>
          <a:bodyPr wrap="square" rtlCol="0">
            <a:spAutoFit/>
          </a:bodyPr>
          <a:lstStyle/>
          <a:p>
            <a:r>
              <a:rPr lang="da-DK" sz="2200" b="1" dirty="0" smtClean="0">
                <a:solidFill>
                  <a:srgbClr val="015C91"/>
                </a:solidFill>
              </a:rPr>
              <a:t>Discoveramerica.dk </a:t>
            </a:r>
            <a:endParaRPr lang="da-DK" sz="2000" b="1" dirty="0" smtClean="0">
              <a:solidFill>
                <a:srgbClr val="015C91"/>
              </a:solidFill>
            </a:endParaRPr>
          </a:p>
        </p:txBody>
      </p:sp>
      <p:pic>
        <p:nvPicPr>
          <p:cNvPr id="10" name="Picture 1" descr="Z:\Clients\Discover DA DK\LOGO\DAmericaDenmark.jpg"/>
          <p:cNvPicPr>
            <a:picLocks noChangeAspect="1" noChangeArrowheads="1"/>
          </p:cNvPicPr>
          <p:nvPr/>
        </p:nvPicPr>
        <p:blipFill>
          <a:blip r:embed="rId6" cstate="print"/>
          <a:srcRect/>
          <a:stretch>
            <a:fillRect/>
          </a:stretch>
        </p:blipFill>
        <p:spPr bwMode="auto">
          <a:xfrm>
            <a:off x="140612" y="211338"/>
            <a:ext cx="2428891" cy="422679"/>
          </a:xfrm>
          <a:prstGeom prst="rect">
            <a:avLst/>
          </a:prstGeom>
          <a:noFill/>
        </p:spPr>
      </p:pic>
      <p:pic>
        <p:nvPicPr>
          <p:cNvPr id="11" name="Billede 10"/>
          <p:cNvPicPr/>
          <p:nvPr/>
        </p:nvPicPr>
        <p:blipFill rotWithShape="1">
          <a:blip r:embed="rId7" cstate="print"/>
          <a:srcRect l="60274" t="39631" r="17310" b="14539"/>
          <a:stretch/>
        </p:blipFill>
        <p:spPr bwMode="auto">
          <a:xfrm>
            <a:off x="3674942" y="2382965"/>
            <a:ext cx="1371600" cy="1577340"/>
          </a:xfrm>
          <a:prstGeom prst="rect">
            <a:avLst/>
          </a:prstGeom>
          <a:ln>
            <a:noFill/>
          </a:ln>
          <a:extLst>
            <a:ext uri="{53640926-AAD7-44D8-BBD7-CCE9431645EC}">
              <a14:shadowObscured xmlns="" xmlns:a14="http://schemas.microsoft.com/office/drawing/2010/main"/>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14348" y="1357298"/>
          <a:ext cx="7874028" cy="509589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95736" y="733349"/>
            <a:ext cx="5427896" cy="400110"/>
          </a:xfrm>
          <a:prstGeom prst="rect">
            <a:avLst/>
          </a:prstGeom>
          <a:noFill/>
        </p:spPr>
        <p:txBody>
          <a:bodyPr wrap="none" rtlCol="0">
            <a:spAutoFit/>
          </a:bodyPr>
          <a:lstStyle/>
          <a:p>
            <a:r>
              <a:rPr lang="da-DK" sz="2000" b="1" dirty="0" smtClean="0">
                <a:solidFill>
                  <a:srgbClr val="015C91"/>
                </a:solidFill>
              </a:rPr>
              <a:t>Visitors from Denmark to USA &amp; Asia Pacific 2010</a:t>
            </a:r>
          </a:p>
        </p:txBody>
      </p:sp>
      <p:pic>
        <p:nvPicPr>
          <p:cNvPr id="7" name="Picture 1" descr="Z:\Clients\Discover DA DK\LOGO\DAmericaDenmark.jpg"/>
          <p:cNvPicPr>
            <a:picLocks noChangeAspect="1" noChangeArrowheads="1"/>
          </p:cNvPicPr>
          <p:nvPr/>
        </p:nvPicPr>
        <p:blipFill>
          <a:blip r:embed="rId3" cstate="print"/>
          <a:srcRect/>
          <a:stretch>
            <a:fillRect/>
          </a:stretch>
        </p:blipFill>
        <p:spPr bwMode="auto">
          <a:xfrm>
            <a:off x="140612" y="211338"/>
            <a:ext cx="2428891" cy="422679"/>
          </a:xfrm>
          <a:prstGeom prst="rect">
            <a:avLst/>
          </a:prstGeom>
          <a:noFill/>
        </p:spPr>
      </p:pic>
    </p:spTree>
    <p:extLst>
      <p:ext uri="{BB962C8B-B14F-4D97-AF65-F5344CB8AC3E}">
        <p14:creationId xmlns="" xmlns:p14="http://schemas.microsoft.com/office/powerpoint/2010/main" val="2398875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85720" y="1643050"/>
          <a:ext cx="8340754" cy="501968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475656" y="785794"/>
            <a:ext cx="6302623" cy="400110"/>
          </a:xfrm>
          <a:prstGeom prst="rect">
            <a:avLst/>
          </a:prstGeom>
          <a:noFill/>
        </p:spPr>
        <p:txBody>
          <a:bodyPr wrap="none" rtlCol="0">
            <a:spAutoFit/>
          </a:bodyPr>
          <a:lstStyle/>
          <a:p>
            <a:pPr algn="ctr"/>
            <a:r>
              <a:rPr lang="da-DK" sz="2000" b="1" dirty="0" smtClean="0">
                <a:solidFill>
                  <a:srgbClr val="015C91"/>
                </a:solidFill>
              </a:rPr>
              <a:t>Arrivals 2010 vs 2009 from Denmark to USA &amp; Asia Pacific</a:t>
            </a:r>
            <a:endParaRPr lang="da-DK" sz="2000" b="1" dirty="0">
              <a:solidFill>
                <a:srgbClr val="015C91"/>
              </a:solidFill>
            </a:endParaRPr>
          </a:p>
        </p:txBody>
      </p:sp>
      <p:pic>
        <p:nvPicPr>
          <p:cNvPr id="6" name="Picture 1" descr="Z:\Clients\Discover DA DK\LOGO\DAmericaDenmark.jpg"/>
          <p:cNvPicPr>
            <a:picLocks noChangeAspect="1" noChangeArrowheads="1"/>
          </p:cNvPicPr>
          <p:nvPr/>
        </p:nvPicPr>
        <p:blipFill>
          <a:blip r:embed="rId3" cstate="print"/>
          <a:srcRect/>
          <a:stretch>
            <a:fillRect/>
          </a:stretch>
        </p:blipFill>
        <p:spPr bwMode="auto">
          <a:xfrm>
            <a:off x="140612" y="211338"/>
            <a:ext cx="2428891" cy="422679"/>
          </a:xfrm>
          <a:prstGeom prst="rect">
            <a:avLst/>
          </a:prstGeom>
          <a:noFill/>
        </p:spPr>
      </p:pic>
    </p:spTree>
    <p:extLst>
      <p:ext uri="{BB962C8B-B14F-4D97-AF65-F5344CB8AC3E}">
        <p14:creationId xmlns="" xmlns:p14="http://schemas.microsoft.com/office/powerpoint/2010/main" val="2398875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kstboks 9"/>
          <p:cNvSpPr txBox="1">
            <a:spLocks noChangeArrowheads="1"/>
          </p:cNvSpPr>
          <p:nvPr/>
        </p:nvSpPr>
        <p:spPr bwMode="auto">
          <a:xfrm>
            <a:off x="285720" y="785794"/>
            <a:ext cx="8352928"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a-DK" sz="2000" b="1" dirty="0">
                <a:solidFill>
                  <a:srgbClr val="015C91"/>
                </a:solidFill>
                <a:latin typeface="Calibri" pitchFamily="34" charset="0"/>
              </a:rPr>
              <a:t>Lastest Arrival </a:t>
            </a:r>
            <a:r>
              <a:rPr lang="da-DK" sz="2000" b="1" dirty="0" smtClean="0">
                <a:solidFill>
                  <a:srgbClr val="015C91"/>
                </a:solidFill>
                <a:latin typeface="Calibri" pitchFamily="34" charset="0"/>
              </a:rPr>
              <a:t>Figures</a:t>
            </a:r>
          </a:p>
          <a:p>
            <a:pPr algn="ctr" eaLnBrk="1" hangingPunct="1"/>
            <a:r>
              <a:rPr lang="da-DK" b="1" dirty="0" smtClean="0">
                <a:solidFill>
                  <a:srgbClr val="015C91"/>
                </a:solidFill>
                <a:latin typeface="Calibri" pitchFamily="34" charset="0"/>
              </a:rPr>
              <a:t>From </a:t>
            </a:r>
            <a:r>
              <a:rPr lang="da-DK" b="1" dirty="0">
                <a:solidFill>
                  <a:srgbClr val="015C91"/>
                </a:solidFill>
                <a:latin typeface="Calibri" pitchFamily="34" charset="0"/>
              </a:rPr>
              <a:t>Nordic Region to US </a:t>
            </a:r>
            <a:r>
              <a:rPr lang="da-DK" b="1" dirty="0" smtClean="0">
                <a:solidFill>
                  <a:srgbClr val="015C91"/>
                </a:solidFill>
                <a:latin typeface="Calibri" pitchFamily="34" charset="0"/>
              </a:rPr>
              <a:t>total 2000 </a:t>
            </a:r>
            <a:r>
              <a:rPr lang="da-DK" b="1" dirty="0">
                <a:solidFill>
                  <a:srgbClr val="015C91"/>
                </a:solidFill>
                <a:latin typeface="Calibri" pitchFamily="34" charset="0"/>
              </a:rPr>
              <a:t>- </a:t>
            </a:r>
            <a:r>
              <a:rPr lang="da-DK" b="1" dirty="0" smtClean="0">
                <a:solidFill>
                  <a:srgbClr val="015C91"/>
                </a:solidFill>
                <a:latin typeface="Calibri" pitchFamily="34" charset="0"/>
              </a:rPr>
              <a:t>2010</a:t>
            </a:r>
            <a:endParaRPr lang="da-DK" b="1" dirty="0">
              <a:solidFill>
                <a:srgbClr val="015C91"/>
              </a:solidFill>
              <a:latin typeface="Calibri" pitchFamily="34" charset="0"/>
            </a:endParaRPr>
          </a:p>
        </p:txBody>
      </p:sp>
      <p:graphicFrame>
        <p:nvGraphicFramePr>
          <p:cNvPr id="5" name="Diagram 4"/>
          <p:cNvGraphicFramePr/>
          <p:nvPr>
            <p:extLst>
              <p:ext uri="{D42A27DB-BD31-4B8C-83A1-F6EECF244321}">
                <p14:modId xmlns="" xmlns:p14="http://schemas.microsoft.com/office/powerpoint/2010/main" val="2534419675"/>
              </p:ext>
            </p:extLst>
          </p:nvPr>
        </p:nvGraphicFramePr>
        <p:xfrm>
          <a:off x="1500166" y="2000240"/>
          <a:ext cx="6000750" cy="4352925"/>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1" descr="Z:\Clients\Discover DA DK\LOGO\DAmericaDenmark.jpg"/>
          <p:cNvPicPr>
            <a:picLocks noChangeAspect="1" noChangeArrowheads="1"/>
          </p:cNvPicPr>
          <p:nvPr/>
        </p:nvPicPr>
        <p:blipFill>
          <a:blip r:embed="rId3" cstate="print"/>
          <a:srcRect/>
          <a:stretch>
            <a:fillRect/>
          </a:stretch>
        </p:blipFill>
        <p:spPr bwMode="auto">
          <a:xfrm>
            <a:off x="140612" y="211338"/>
            <a:ext cx="2428891" cy="422679"/>
          </a:xfrm>
          <a:prstGeom prst="rect">
            <a:avLst/>
          </a:prstGeom>
          <a:noFill/>
        </p:spPr>
      </p:pic>
    </p:spTree>
    <p:extLst>
      <p:ext uri="{BB962C8B-B14F-4D97-AF65-F5344CB8AC3E}">
        <p14:creationId xmlns="" xmlns:p14="http://schemas.microsoft.com/office/powerpoint/2010/main" val="2537195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93695" y="1444267"/>
            <a:ext cx="8501090" cy="707886"/>
          </a:xfrm>
          <a:prstGeom prst="rect">
            <a:avLst/>
          </a:prstGeom>
          <a:noFill/>
        </p:spPr>
        <p:txBody>
          <a:bodyPr wrap="square" rtlCol="0">
            <a:spAutoFit/>
          </a:bodyPr>
          <a:lstStyle/>
          <a:p>
            <a:endParaRPr lang="da-DK" sz="2000" dirty="0" smtClean="0">
              <a:solidFill>
                <a:srgbClr val="015C91"/>
              </a:solidFill>
            </a:endParaRPr>
          </a:p>
          <a:p>
            <a:endParaRPr lang="da-DK" sz="2000" dirty="0">
              <a:solidFill>
                <a:srgbClr val="015C91"/>
              </a:solidFill>
            </a:endParaRPr>
          </a:p>
        </p:txBody>
      </p:sp>
      <p:sp>
        <p:nvSpPr>
          <p:cNvPr id="14" name="TextBox 13"/>
          <p:cNvSpPr txBox="1"/>
          <p:nvPr/>
        </p:nvSpPr>
        <p:spPr>
          <a:xfrm>
            <a:off x="142844" y="857232"/>
            <a:ext cx="8358246" cy="738664"/>
          </a:xfrm>
          <a:prstGeom prst="rect">
            <a:avLst/>
          </a:prstGeom>
          <a:noFill/>
        </p:spPr>
        <p:txBody>
          <a:bodyPr wrap="square" rtlCol="0">
            <a:spAutoFit/>
          </a:bodyPr>
          <a:lstStyle/>
          <a:p>
            <a:r>
              <a:rPr lang="da-DK" sz="2200" b="1" dirty="0" smtClean="0">
                <a:solidFill>
                  <a:srgbClr val="015C91"/>
                </a:solidFill>
              </a:rPr>
              <a:t>Facts &amp; </a:t>
            </a:r>
            <a:r>
              <a:rPr lang="da-DK" sz="2200" b="1" dirty="0" err="1" smtClean="0">
                <a:solidFill>
                  <a:srgbClr val="015C91"/>
                </a:solidFill>
              </a:rPr>
              <a:t>Figures</a:t>
            </a:r>
            <a:r>
              <a:rPr lang="da-DK" sz="2200" b="1" dirty="0" smtClean="0">
                <a:solidFill>
                  <a:srgbClr val="015C91"/>
                </a:solidFill>
              </a:rPr>
              <a:t> – Scandinavian &amp; Finland</a:t>
            </a:r>
          </a:p>
          <a:p>
            <a:r>
              <a:rPr lang="da-DK" sz="2000" dirty="0" smtClean="0">
                <a:solidFill>
                  <a:srgbClr val="015C91"/>
                </a:solidFill>
              </a:rPr>
              <a:t>International arrivals to US, 2010 </a:t>
            </a:r>
          </a:p>
        </p:txBody>
      </p:sp>
      <p:graphicFrame>
        <p:nvGraphicFramePr>
          <p:cNvPr id="15" name="Tabel 14"/>
          <p:cNvGraphicFramePr>
            <a:graphicFrameLocks noGrp="1"/>
          </p:cNvGraphicFramePr>
          <p:nvPr>
            <p:extLst>
              <p:ext uri="{D42A27DB-BD31-4B8C-83A1-F6EECF244321}">
                <p14:modId xmlns="" xmlns:p14="http://schemas.microsoft.com/office/powerpoint/2010/main" val="4222048762"/>
              </p:ext>
            </p:extLst>
          </p:nvPr>
        </p:nvGraphicFramePr>
        <p:xfrm>
          <a:off x="142844" y="1928802"/>
          <a:ext cx="5357850" cy="2708850"/>
        </p:xfrm>
        <a:graphic>
          <a:graphicData uri="http://schemas.openxmlformats.org/drawingml/2006/table">
            <a:tbl>
              <a:tblPr/>
              <a:tblGrid>
                <a:gridCol w="1785950"/>
                <a:gridCol w="1357322"/>
                <a:gridCol w="2214578"/>
              </a:tblGrid>
              <a:tr h="513311">
                <a:tc>
                  <a:txBody>
                    <a:bodyPr/>
                    <a:lstStyle/>
                    <a:p>
                      <a:pPr>
                        <a:lnSpc>
                          <a:spcPct val="115000"/>
                        </a:lnSpc>
                        <a:spcAft>
                          <a:spcPts val="0"/>
                        </a:spcAft>
                      </a:pPr>
                      <a:r>
                        <a:rPr lang="da-DK" sz="1800" b="1" dirty="0">
                          <a:solidFill>
                            <a:srgbClr val="015C91"/>
                          </a:solidFill>
                          <a:latin typeface="Calibri"/>
                          <a:ea typeface="Calibri"/>
                          <a:cs typeface="Times New Roman"/>
                        </a:rPr>
                        <a:t>Country</a:t>
                      </a:r>
                      <a:endParaRPr lang="da-DK" sz="1800" dirty="0">
                        <a:solidFill>
                          <a:srgbClr val="015C91"/>
                        </a:solidFill>
                        <a:latin typeface="Calibri"/>
                        <a:ea typeface="Calibri"/>
                        <a:cs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0"/>
                        </a:spcAft>
                      </a:pPr>
                      <a:r>
                        <a:rPr lang="da-DK" sz="1800" b="1" dirty="0">
                          <a:solidFill>
                            <a:srgbClr val="015C91"/>
                          </a:solidFill>
                          <a:latin typeface="Calibri"/>
                          <a:ea typeface="Calibri"/>
                          <a:cs typeface="Times New Roman"/>
                        </a:rPr>
                        <a:t>International Arrivals </a:t>
                      </a:r>
                      <a:endParaRPr lang="da-DK" sz="1800" dirty="0">
                        <a:solidFill>
                          <a:srgbClr val="015C91"/>
                        </a:solidFill>
                        <a:latin typeface="Calibri"/>
                        <a:ea typeface="Calibri"/>
                        <a:cs typeface="Times New Roman"/>
                      </a:endParaRPr>
                    </a:p>
                  </a:txBody>
                  <a:tcPr marL="19050" marR="19050" marT="19050" marB="19050" anchor="ctr">
                    <a:lnL>
                      <a:noFill/>
                    </a:lnL>
                    <a:lnR>
                      <a:noFill/>
                    </a:lnR>
                    <a:lnT>
                      <a:noFill/>
                    </a:lnT>
                    <a:lnB>
                      <a:noFill/>
                    </a:lnB>
                  </a:tcPr>
                </a:tc>
                <a:tc>
                  <a:txBody>
                    <a:bodyPr/>
                    <a:lstStyle/>
                    <a:p>
                      <a:pPr algn="ctr">
                        <a:lnSpc>
                          <a:spcPct val="115000"/>
                        </a:lnSpc>
                        <a:spcAft>
                          <a:spcPts val="0"/>
                        </a:spcAft>
                      </a:pPr>
                      <a:r>
                        <a:rPr lang="en-US" sz="1800" b="1" dirty="0" smtClean="0">
                          <a:solidFill>
                            <a:srgbClr val="015C91"/>
                          </a:solidFill>
                          <a:latin typeface="Calibri"/>
                          <a:ea typeface="Calibri"/>
                          <a:cs typeface="Times New Roman"/>
                        </a:rPr>
                        <a:t>Population /</a:t>
                      </a:r>
                    </a:p>
                    <a:p>
                      <a:pPr algn="ctr">
                        <a:lnSpc>
                          <a:spcPct val="115000"/>
                        </a:lnSpc>
                        <a:spcAft>
                          <a:spcPts val="0"/>
                        </a:spcAft>
                      </a:pPr>
                      <a:r>
                        <a:rPr lang="en-US" sz="1800" b="1" dirty="0" smtClean="0">
                          <a:solidFill>
                            <a:srgbClr val="015C91"/>
                          </a:solidFill>
                          <a:latin typeface="Calibri"/>
                          <a:ea typeface="Calibri"/>
                          <a:cs typeface="Times New Roman"/>
                        </a:rPr>
                        <a:t>% </a:t>
                      </a:r>
                      <a:r>
                        <a:rPr lang="en-US" sz="1800" b="1" dirty="0">
                          <a:solidFill>
                            <a:srgbClr val="015C91"/>
                          </a:solidFill>
                          <a:latin typeface="Calibri"/>
                          <a:ea typeface="Calibri"/>
                          <a:cs typeface="Times New Roman"/>
                        </a:rPr>
                        <a:t>Travel to US</a:t>
                      </a:r>
                      <a:endParaRPr lang="da-DK" sz="1800" dirty="0">
                        <a:solidFill>
                          <a:srgbClr val="015C91"/>
                        </a:solidFill>
                        <a:latin typeface="Calibri"/>
                        <a:ea typeface="Calibri"/>
                        <a:cs typeface="Times New Roman"/>
                      </a:endParaRPr>
                    </a:p>
                  </a:txBody>
                  <a:tcPr marL="19050" marR="19050" marT="19050" marB="19050" anchor="ctr">
                    <a:lnL>
                      <a:noFill/>
                    </a:lnL>
                    <a:lnR>
                      <a:noFill/>
                    </a:lnR>
                    <a:lnT>
                      <a:noFill/>
                    </a:lnT>
                    <a:lnB>
                      <a:noFill/>
                    </a:lnB>
                  </a:tcPr>
                </a:tc>
              </a:tr>
              <a:tr h="402884">
                <a:tc>
                  <a:txBody>
                    <a:bodyPr/>
                    <a:lstStyle/>
                    <a:p>
                      <a:pPr>
                        <a:lnSpc>
                          <a:spcPct val="115000"/>
                        </a:lnSpc>
                        <a:spcAft>
                          <a:spcPts val="0"/>
                        </a:spcAft>
                      </a:pPr>
                      <a:r>
                        <a:rPr lang="da-DK" sz="1800" dirty="0">
                          <a:solidFill>
                            <a:srgbClr val="015C91"/>
                          </a:solidFill>
                          <a:latin typeface="Calibri"/>
                          <a:ea typeface="Calibri"/>
                          <a:cs typeface="Times New Roman"/>
                        </a:rPr>
                        <a:t>United </a:t>
                      </a:r>
                      <a:r>
                        <a:rPr lang="da-DK" sz="1800" dirty="0" err="1">
                          <a:solidFill>
                            <a:srgbClr val="015C91"/>
                          </a:solidFill>
                          <a:latin typeface="Calibri"/>
                          <a:ea typeface="Calibri"/>
                          <a:cs typeface="Times New Roman"/>
                        </a:rPr>
                        <a:t>Kingdom</a:t>
                      </a:r>
                      <a:r>
                        <a:rPr lang="da-DK" sz="1800" dirty="0">
                          <a:solidFill>
                            <a:srgbClr val="015C91"/>
                          </a:solidFill>
                          <a:latin typeface="Calibri"/>
                          <a:ea typeface="Calibri"/>
                          <a:cs typeface="Times New Roman"/>
                        </a:rPr>
                        <a:t> </a:t>
                      </a:r>
                    </a:p>
                  </a:txBody>
                  <a:tcPr marL="19050" marR="19050" marT="19050" marB="19050" anchor="ctr">
                    <a:lnL>
                      <a:noFill/>
                    </a:lnL>
                    <a:lnR>
                      <a:noFill/>
                    </a:lnR>
                    <a:lnT>
                      <a:noFill/>
                    </a:lnT>
                    <a:lnB>
                      <a:noFill/>
                    </a:lnB>
                  </a:tcPr>
                </a:tc>
                <a:tc>
                  <a:txBody>
                    <a:bodyPr/>
                    <a:lstStyle/>
                    <a:p>
                      <a:pPr algn="r">
                        <a:lnSpc>
                          <a:spcPct val="115000"/>
                        </a:lnSpc>
                        <a:spcAft>
                          <a:spcPts val="0"/>
                        </a:spcAft>
                      </a:pPr>
                      <a:r>
                        <a:rPr lang="da-DK" sz="1800" dirty="0" smtClean="0">
                          <a:solidFill>
                            <a:srgbClr val="015C91"/>
                          </a:solidFill>
                          <a:latin typeface="Calibri"/>
                          <a:ea typeface="Calibri"/>
                          <a:cs typeface="Times New Roman"/>
                        </a:rPr>
                        <a:t>3.889.167</a:t>
                      </a:r>
                      <a:endParaRPr lang="da-DK" sz="1800" dirty="0">
                        <a:solidFill>
                          <a:srgbClr val="015C91"/>
                        </a:solidFill>
                        <a:latin typeface="Calibri"/>
                        <a:ea typeface="Calibri"/>
                        <a:cs typeface="Times New Roman"/>
                      </a:endParaRPr>
                    </a:p>
                  </a:txBody>
                  <a:tcPr marL="19050" marR="19050" marT="19050" marB="19050" anchor="ctr">
                    <a:lnL>
                      <a:noFill/>
                    </a:lnL>
                    <a:lnR>
                      <a:noFill/>
                    </a:lnR>
                    <a:lnT>
                      <a:noFill/>
                    </a:lnT>
                    <a:lnB>
                      <a:noFill/>
                    </a:lnB>
                  </a:tcPr>
                </a:tc>
                <a:tc>
                  <a:txBody>
                    <a:bodyPr/>
                    <a:lstStyle/>
                    <a:p>
                      <a:pPr algn="r">
                        <a:lnSpc>
                          <a:spcPct val="115000"/>
                        </a:lnSpc>
                        <a:spcAft>
                          <a:spcPts val="0"/>
                        </a:spcAft>
                      </a:pPr>
                      <a:r>
                        <a:rPr lang="da-DK" sz="1800" dirty="0" smtClean="0">
                          <a:solidFill>
                            <a:srgbClr val="015C91"/>
                          </a:solidFill>
                          <a:latin typeface="Calibri"/>
                          <a:ea typeface="Calibri"/>
                          <a:cs typeface="Times New Roman"/>
                        </a:rPr>
                        <a:t>59.647.790 / 6,52 %</a:t>
                      </a:r>
                      <a:endParaRPr lang="da-DK" sz="1800" dirty="0">
                        <a:solidFill>
                          <a:srgbClr val="015C91"/>
                        </a:solidFill>
                        <a:latin typeface="Calibri"/>
                        <a:ea typeface="Calibri"/>
                        <a:cs typeface="Times New Roman"/>
                      </a:endParaRPr>
                    </a:p>
                  </a:txBody>
                  <a:tcPr marL="19050" marR="19050" marT="19050" marB="19050" anchor="ctr">
                    <a:lnL>
                      <a:noFill/>
                    </a:lnL>
                    <a:lnR>
                      <a:noFill/>
                    </a:lnR>
                    <a:lnT>
                      <a:noFill/>
                    </a:lnT>
                    <a:lnB>
                      <a:noFill/>
                    </a:lnB>
                  </a:tcPr>
                </a:tc>
              </a:tr>
              <a:tr h="428278">
                <a:tc>
                  <a:txBody>
                    <a:bodyPr/>
                    <a:lstStyle/>
                    <a:p>
                      <a:pPr>
                        <a:lnSpc>
                          <a:spcPct val="115000"/>
                        </a:lnSpc>
                        <a:spcAft>
                          <a:spcPts val="0"/>
                        </a:spcAft>
                      </a:pPr>
                      <a:r>
                        <a:rPr lang="da-DK" sz="1800" dirty="0" err="1">
                          <a:solidFill>
                            <a:srgbClr val="015C91"/>
                          </a:solidFill>
                          <a:latin typeface="Calibri"/>
                          <a:ea typeface="Calibri"/>
                          <a:cs typeface="Times New Roman"/>
                        </a:rPr>
                        <a:t>Germany</a:t>
                      </a:r>
                      <a:endParaRPr lang="da-DK" sz="1800" dirty="0">
                        <a:solidFill>
                          <a:srgbClr val="015C91"/>
                        </a:solidFill>
                        <a:latin typeface="Calibri"/>
                        <a:ea typeface="Calibri"/>
                        <a:cs typeface="Times New Roman"/>
                      </a:endParaRPr>
                    </a:p>
                  </a:txBody>
                  <a:tcPr marL="19050" marR="19050" marT="19050" marB="19050" anchor="ctr">
                    <a:lnL>
                      <a:noFill/>
                    </a:lnL>
                    <a:lnR>
                      <a:noFill/>
                    </a:lnR>
                    <a:lnT>
                      <a:noFill/>
                    </a:lnT>
                    <a:lnB>
                      <a:noFill/>
                    </a:lnB>
                  </a:tcPr>
                </a:tc>
                <a:tc>
                  <a:txBody>
                    <a:bodyPr/>
                    <a:lstStyle/>
                    <a:p>
                      <a:pPr algn="r">
                        <a:lnSpc>
                          <a:spcPct val="115000"/>
                        </a:lnSpc>
                        <a:spcAft>
                          <a:spcPts val="0"/>
                        </a:spcAft>
                      </a:pPr>
                      <a:r>
                        <a:rPr lang="da-DK" sz="1800" dirty="0" smtClean="0">
                          <a:solidFill>
                            <a:srgbClr val="015C91"/>
                          </a:solidFill>
                          <a:latin typeface="Calibri"/>
                          <a:ea typeface="Calibri"/>
                          <a:cs typeface="Times New Roman"/>
                        </a:rPr>
                        <a:t>1.686.825</a:t>
                      </a:r>
                      <a:endParaRPr lang="da-DK" sz="1800" dirty="0">
                        <a:solidFill>
                          <a:srgbClr val="015C91"/>
                        </a:solidFill>
                        <a:latin typeface="Calibri"/>
                        <a:ea typeface="Calibri"/>
                        <a:cs typeface="Times New Roman"/>
                      </a:endParaRPr>
                    </a:p>
                  </a:txBody>
                  <a:tcPr marL="19050" marR="19050" marT="19050" marB="19050" anchor="ctr">
                    <a:lnL>
                      <a:noFill/>
                    </a:lnL>
                    <a:lnR>
                      <a:noFill/>
                    </a:lnR>
                    <a:lnT>
                      <a:noFill/>
                    </a:lnT>
                    <a:lnB>
                      <a:noFill/>
                    </a:lnB>
                  </a:tcPr>
                </a:tc>
                <a:tc>
                  <a:txBody>
                    <a:bodyPr/>
                    <a:lstStyle/>
                    <a:p>
                      <a:pPr algn="r">
                        <a:lnSpc>
                          <a:spcPct val="115000"/>
                        </a:lnSpc>
                        <a:spcAft>
                          <a:spcPts val="0"/>
                        </a:spcAft>
                      </a:pPr>
                      <a:r>
                        <a:rPr lang="da-DK" sz="1800" dirty="0" smtClean="0">
                          <a:solidFill>
                            <a:srgbClr val="015C91"/>
                          </a:solidFill>
                          <a:latin typeface="Calibri"/>
                          <a:ea typeface="Calibri"/>
                          <a:cs typeface="Times New Roman"/>
                        </a:rPr>
                        <a:t>83.029.536 / 2,03 </a:t>
                      </a:r>
                      <a:r>
                        <a:rPr lang="da-DK" sz="1800" dirty="0">
                          <a:solidFill>
                            <a:srgbClr val="015C91"/>
                          </a:solidFill>
                          <a:latin typeface="Calibri"/>
                          <a:ea typeface="Calibri"/>
                          <a:cs typeface="Times New Roman"/>
                        </a:rPr>
                        <a:t>%</a:t>
                      </a:r>
                    </a:p>
                  </a:txBody>
                  <a:tcPr marL="19050" marR="19050" marT="19050" marB="19050" anchor="ctr">
                    <a:lnL>
                      <a:noFill/>
                    </a:lnL>
                    <a:lnR>
                      <a:noFill/>
                    </a:lnR>
                    <a:lnT>
                      <a:noFill/>
                    </a:lnT>
                    <a:lnB>
                      <a:noFill/>
                    </a:lnB>
                  </a:tcPr>
                </a:tc>
              </a:tr>
              <a:tr h="402884">
                <a:tc>
                  <a:txBody>
                    <a:bodyPr/>
                    <a:lstStyle/>
                    <a:p>
                      <a:pPr>
                        <a:lnSpc>
                          <a:spcPct val="115000"/>
                        </a:lnSpc>
                        <a:spcAft>
                          <a:spcPts val="0"/>
                        </a:spcAft>
                      </a:pPr>
                      <a:r>
                        <a:rPr lang="da-DK" sz="1800" dirty="0">
                          <a:solidFill>
                            <a:srgbClr val="015C91"/>
                          </a:solidFill>
                          <a:latin typeface="Calibri"/>
                          <a:ea typeface="Calibri"/>
                          <a:cs typeface="Times New Roman"/>
                        </a:rPr>
                        <a:t>France</a:t>
                      </a:r>
                    </a:p>
                  </a:txBody>
                  <a:tcPr marL="19050" marR="19050" marT="19050" marB="19050" anchor="ctr">
                    <a:lnL>
                      <a:noFill/>
                    </a:lnL>
                    <a:lnR>
                      <a:noFill/>
                    </a:lnR>
                    <a:lnT>
                      <a:noFill/>
                    </a:lnT>
                    <a:lnB>
                      <a:noFill/>
                    </a:lnB>
                  </a:tcPr>
                </a:tc>
                <a:tc>
                  <a:txBody>
                    <a:bodyPr/>
                    <a:lstStyle/>
                    <a:p>
                      <a:pPr algn="r">
                        <a:lnSpc>
                          <a:spcPct val="115000"/>
                        </a:lnSpc>
                        <a:spcAft>
                          <a:spcPts val="0"/>
                        </a:spcAft>
                      </a:pPr>
                      <a:r>
                        <a:rPr lang="da-DK" sz="1800" dirty="0" smtClean="0">
                          <a:solidFill>
                            <a:srgbClr val="015C91"/>
                          </a:solidFill>
                          <a:latin typeface="Calibri"/>
                          <a:ea typeface="Calibri"/>
                          <a:cs typeface="Times New Roman"/>
                        </a:rPr>
                        <a:t>1.300.000</a:t>
                      </a:r>
                      <a:endParaRPr lang="da-DK" sz="1800" dirty="0">
                        <a:solidFill>
                          <a:srgbClr val="015C91"/>
                        </a:solidFill>
                        <a:latin typeface="Calibri"/>
                        <a:ea typeface="Calibri"/>
                        <a:cs typeface="Times New Roman"/>
                      </a:endParaRPr>
                    </a:p>
                  </a:txBody>
                  <a:tcPr marL="19050" marR="19050" marT="19050" marB="19050" anchor="ctr">
                    <a:lnL>
                      <a:noFill/>
                    </a:lnL>
                    <a:lnR>
                      <a:noFill/>
                    </a:lnR>
                    <a:lnT>
                      <a:noFill/>
                    </a:lnT>
                    <a:lnB>
                      <a:noFill/>
                    </a:lnB>
                  </a:tcPr>
                </a:tc>
                <a:tc>
                  <a:txBody>
                    <a:bodyPr/>
                    <a:lstStyle/>
                    <a:p>
                      <a:pPr algn="r">
                        <a:lnSpc>
                          <a:spcPct val="115000"/>
                        </a:lnSpc>
                        <a:spcAft>
                          <a:spcPts val="0"/>
                        </a:spcAft>
                      </a:pPr>
                      <a:r>
                        <a:rPr lang="da-DK" sz="1800" dirty="0" smtClean="0">
                          <a:solidFill>
                            <a:srgbClr val="015C91"/>
                          </a:solidFill>
                          <a:latin typeface="Calibri"/>
                          <a:ea typeface="Calibri"/>
                          <a:cs typeface="Times New Roman"/>
                        </a:rPr>
                        <a:t>59.551.227 / 2,02 </a:t>
                      </a:r>
                      <a:r>
                        <a:rPr lang="da-DK" sz="1800" dirty="0">
                          <a:solidFill>
                            <a:srgbClr val="015C91"/>
                          </a:solidFill>
                          <a:latin typeface="Calibri"/>
                          <a:ea typeface="Calibri"/>
                          <a:cs typeface="Times New Roman"/>
                        </a:rPr>
                        <a:t>%</a:t>
                      </a:r>
                    </a:p>
                  </a:txBody>
                  <a:tcPr marL="19050" marR="19050" marT="19050" marB="19050" anchor="ctr">
                    <a:lnL>
                      <a:noFill/>
                    </a:lnL>
                    <a:lnR>
                      <a:noFill/>
                    </a:lnR>
                    <a:lnT>
                      <a:noFill/>
                    </a:lnT>
                    <a:lnB>
                      <a:noFill/>
                    </a:lnB>
                  </a:tcPr>
                </a:tc>
              </a:tr>
              <a:tr h="402884">
                <a:tc>
                  <a:txBody>
                    <a:bodyPr/>
                    <a:lstStyle/>
                    <a:p>
                      <a:pPr>
                        <a:lnSpc>
                          <a:spcPct val="115000"/>
                        </a:lnSpc>
                        <a:spcAft>
                          <a:spcPts val="0"/>
                        </a:spcAft>
                      </a:pPr>
                      <a:r>
                        <a:rPr lang="da-DK" sz="1800" b="1" dirty="0">
                          <a:solidFill>
                            <a:srgbClr val="015C91"/>
                          </a:solidFill>
                          <a:latin typeface="Calibri"/>
                          <a:ea typeface="Calibri"/>
                          <a:cs typeface="Times New Roman"/>
                        </a:rPr>
                        <a:t>Nordic Region </a:t>
                      </a:r>
                      <a:endParaRPr lang="da-DK" sz="1800" dirty="0">
                        <a:solidFill>
                          <a:srgbClr val="015C91"/>
                        </a:solidFill>
                        <a:latin typeface="Calibri"/>
                        <a:ea typeface="Calibri"/>
                        <a:cs typeface="Times New Roman"/>
                      </a:endParaRPr>
                    </a:p>
                  </a:txBody>
                  <a:tcPr marL="19050" marR="19050" marT="19050" marB="19050" anchor="ctr">
                    <a:lnL>
                      <a:noFill/>
                    </a:lnL>
                    <a:lnR>
                      <a:noFill/>
                    </a:lnR>
                    <a:lnT>
                      <a:noFill/>
                    </a:lnT>
                    <a:lnB>
                      <a:noFill/>
                    </a:lnB>
                  </a:tcPr>
                </a:tc>
                <a:tc>
                  <a:txBody>
                    <a:bodyPr/>
                    <a:lstStyle/>
                    <a:p>
                      <a:pPr algn="r">
                        <a:lnSpc>
                          <a:spcPct val="115000"/>
                        </a:lnSpc>
                        <a:spcAft>
                          <a:spcPts val="0"/>
                        </a:spcAft>
                      </a:pPr>
                      <a:r>
                        <a:rPr lang="da-DK" sz="1800" b="1" dirty="0" smtClean="0">
                          <a:solidFill>
                            <a:srgbClr val="015C91"/>
                          </a:solidFill>
                          <a:latin typeface="Calibri"/>
                          <a:ea typeface="Calibri"/>
                          <a:cs typeface="Times New Roman"/>
                        </a:rPr>
                        <a:t>1.002.779</a:t>
                      </a:r>
                      <a:endParaRPr lang="da-DK" sz="1800" dirty="0">
                        <a:solidFill>
                          <a:srgbClr val="015C91"/>
                        </a:solidFill>
                        <a:latin typeface="Calibri"/>
                        <a:ea typeface="Calibri"/>
                        <a:cs typeface="Times New Roman"/>
                      </a:endParaRPr>
                    </a:p>
                  </a:txBody>
                  <a:tcPr marL="19050" marR="19050" marT="19050" marB="19050" anchor="ctr">
                    <a:lnL>
                      <a:noFill/>
                    </a:lnL>
                    <a:lnR>
                      <a:noFill/>
                    </a:lnR>
                    <a:lnT>
                      <a:noFill/>
                    </a:lnT>
                    <a:lnB>
                      <a:noFill/>
                    </a:lnB>
                  </a:tcPr>
                </a:tc>
                <a:tc>
                  <a:txBody>
                    <a:bodyPr/>
                    <a:lstStyle/>
                    <a:p>
                      <a:pPr algn="r">
                        <a:lnSpc>
                          <a:spcPct val="115000"/>
                        </a:lnSpc>
                        <a:spcAft>
                          <a:spcPts val="0"/>
                        </a:spcAft>
                      </a:pPr>
                      <a:r>
                        <a:rPr lang="da-DK" sz="1800" b="1" dirty="0" smtClean="0">
                          <a:solidFill>
                            <a:srgbClr val="015C91"/>
                          </a:solidFill>
                          <a:latin typeface="Calibri"/>
                          <a:ea typeface="Calibri"/>
                          <a:cs typeface="Times New Roman"/>
                        </a:rPr>
                        <a:t>24.484.997 / 4,09 </a:t>
                      </a:r>
                      <a:r>
                        <a:rPr lang="da-DK" sz="1800" b="1" dirty="0">
                          <a:solidFill>
                            <a:srgbClr val="015C91"/>
                          </a:solidFill>
                          <a:latin typeface="Calibri"/>
                          <a:ea typeface="Calibri"/>
                          <a:cs typeface="Times New Roman"/>
                        </a:rPr>
                        <a:t>%</a:t>
                      </a:r>
                      <a:endParaRPr lang="da-DK" sz="1800" dirty="0">
                        <a:solidFill>
                          <a:srgbClr val="015C91"/>
                        </a:solidFill>
                        <a:latin typeface="Calibri"/>
                        <a:ea typeface="Calibri"/>
                        <a:cs typeface="Times New Roman"/>
                      </a:endParaRPr>
                    </a:p>
                  </a:txBody>
                  <a:tcPr marL="19050" marR="19050" marT="19050" marB="19050" anchor="ctr">
                    <a:lnL>
                      <a:noFill/>
                    </a:lnL>
                    <a:lnR>
                      <a:noFill/>
                    </a:lnR>
                    <a:lnT>
                      <a:noFill/>
                    </a:lnT>
                    <a:lnB>
                      <a:noFill/>
                    </a:lnB>
                  </a:tcPr>
                </a:tc>
              </a:tr>
              <a:tr h="402884">
                <a:tc>
                  <a:txBody>
                    <a:bodyPr/>
                    <a:lstStyle/>
                    <a:p>
                      <a:pPr>
                        <a:lnSpc>
                          <a:spcPct val="115000"/>
                        </a:lnSpc>
                        <a:spcAft>
                          <a:spcPts val="0"/>
                        </a:spcAft>
                      </a:pPr>
                      <a:r>
                        <a:rPr lang="da-DK" sz="1800" dirty="0" err="1">
                          <a:solidFill>
                            <a:srgbClr val="015C91"/>
                          </a:solidFill>
                          <a:latin typeface="Calibri"/>
                          <a:ea typeface="Calibri"/>
                          <a:cs typeface="Times New Roman"/>
                        </a:rPr>
                        <a:t>Italy</a:t>
                      </a:r>
                      <a:endParaRPr lang="da-DK" sz="1800" dirty="0">
                        <a:solidFill>
                          <a:srgbClr val="015C91"/>
                        </a:solidFill>
                        <a:latin typeface="Calibri"/>
                        <a:ea typeface="Calibri"/>
                        <a:cs typeface="Times New Roman"/>
                      </a:endParaRPr>
                    </a:p>
                  </a:txBody>
                  <a:tcPr marL="19050" marR="19050" marT="19050" marB="19050" anchor="ctr">
                    <a:lnL>
                      <a:noFill/>
                    </a:lnL>
                    <a:lnR>
                      <a:noFill/>
                    </a:lnR>
                    <a:lnT>
                      <a:noFill/>
                    </a:lnT>
                    <a:lnB>
                      <a:noFill/>
                    </a:lnB>
                  </a:tcPr>
                </a:tc>
                <a:tc>
                  <a:txBody>
                    <a:bodyPr/>
                    <a:lstStyle/>
                    <a:p>
                      <a:pPr algn="r">
                        <a:lnSpc>
                          <a:spcPct val="115000"/>
                        </a:lnSpc>
                        <a:spcAft>
                          <a:spcPts val="0"/>
                        </a:spcAft>
                      </a:pPr>
                      <a:r>
                        <a:rPr lang="da-DK" sz="1800" dirty="0" smtClean="0">
                          <a:solidFill>
                            <a:srgbClr val="015C91"/>
                          </a:solidFill>
                          <a:latin typeface="Calibri"/>
                          <a:ea typeface="Calibri"/>
                          <a:cs typeface="Times New Roman"/>
                        </a:rPr>
                        <a:t>   </a:t>
                      </a:r>
                      <a:r>
                        <a:rPr lang="da-DK" sz="1800" dirty="0">
                          <a:solidFill>
                            <a:srgbClr val="015C91"/>
                          </a:solidFill>
                          <a:latin typeface="Calibri"/>
                          <a:ea typeface="Calibri"/>
                          <a:cs typeface="Times New Roman"/>
                        </a:rPr>
                        <a:t> </a:t>
                      </a:r>
                      <a:r>
                        <a:rPr lang="da-DK" sz="1800" dirty="0" smtClean="0">
                          <a:solidFill>
                            <a:srgbClr val="015C91"/>
                          </a:solidFill>
                          <a:latin typeface="Calibri"/>
                          <a:ea typeface="Calibri"/>
                          <a:cs typeface="Times New Roman"/>
                        </a:rPr>
                        <a:t>753.310</a:t>
                      </a:r>
                      <a:endParaRPr lang="da-DK" sz="1800" dirty="0">
                        <a:solidFill>
                          <a:srgbClr val="015C91"/>
                        </a:solidFill>
                        <a:latin typeface="Calibri"/>
                        <a:ea typeface="Calibri"/>
                        <a:cs typeface="Times New Roman"/>
                      </a:endParaRPr>
                    </a:p>
                  </a:txBody>
                  <a:tcPr marL="19050" marR="19050" marT="19050" marB="19050" anchor="ctr">
                    <a:lnL>
                      <a:noFill/>
                    </a:lnL>
                    <a:lnR>
                      <a:noFill/>
                    </a:lnR>
                    <a:lnT>
                      <a:noFill/>
                    </a:lnT>
                    <a:lnB>
                      <a:noFill/>
                    </a:lnB>
                  </a:tcPr>
                </a:tc>
                <a:tc>
                  <a:txBody>
                    <a:bodyPr/>
                    <a:lstStyle/>
                    <a:p>
                      <a:pPr algn="r">
                        <a:lnSpc>
                          <a:spcPct val="115000"/>
                        </a:lnSpc>
                        <a:spcAft>
                          <a:spcPts val="0"/>
                        </a:spcAft>
                      </a:pPr>
                      <a:r>
                        <a:rPr lang="da-DK" sz="1800" dirty="0" smtClean="0">
                          <a:solidFill>
                            <a:srgbClr val="015C91"/>
                          </a:solidFill>
                          <a:latin typeface="Calibri"/>
                          <a:ea typeface="Calibri"/>
                          <a:cs typeface="Times New Roman"/>
                        </a:rPr>
                        <a:t>57.679.825 / 1,31 </a:t>
                      </a:r>
                      <a:r>
                        <a:rPr lang="da-DK" sz="1800" dirty="0">
                          <a:solidFill>
                            <a:srgbClr val="015C91"/>
                          </a:solidFill>
                          <a:latin typeface="Calibri"/>
                          <a:ea typeface="Calibri"/>
                          <a:cs typeface="Times New Roman"/>
                        </a:rPr>
                        <a:t>%</a:t>
                      </a:r>
                    </a:p>
                  </a:txBody>
                  <a:tcPr marL="19050" marR="19050" marT="19050" marB="19050" anchor="ctr">
                    <a:lnL>
                      <a:noFill/>
                    </a:lnL>
                    <a:lnR>
                      <a:noFill/>
                    </a:lnR>
                    <a:lnT>
                      <a:noFill/>
                    </a:lnT>
                    <a:lnB>
                      <a:noFill/>
                    </a:lnB>
                  </a:tcPr>
                </a:tc>
              </a:tr>
            </a:tbl>
          </a:graphicData>
        </a:graphic>
      </p:graphicFrame>
      <p:pic>
        <p:nvPicPr>
          <p:cNvPr id="2" name="Billed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15008" y="1214422"/>
            <a:ext cx="3061058" cy="3646086"/>
          </a:xfrm>
          <a:prstGeom prst="rect">
            <a:avLst/>
          </a:prstGeom>
        </p:spPr>
      </p:pic>
      <p:pic>
        <p:nvPicPr>
          <p:cNvPr id="10" name="Picture 2"/>
          <p:cNvPicPr>
            <a:picLocks noChangeAspect="1" noChangeArrowheads="1"/>
          </p:cNvPicPr>
          <p:nvPr/>
        </p:nvPicPr>
        <p:blipFill>
          <a:blip r:embed="rId3" cstate="print"/>
          <a:srcRect/>
          <a:stretch>
            <a:fillRect/>
          </a:stretch>
        </p:blipFill>
        <p:spPr bwMode="auto">
          <a:xfrm>
            <a:off x="0" y="5615832"/>
            <a:ext cx="9144000" cy="1021157"/>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pic>
      <p:pic>
        <p:nvPicPr>
          <p:cNvPr id="8" name="Picture 1" descr="Z:\Clients\Discover DA DK\LOGO\DAmericaDenmark.jpg"/>
          <p:cNvPicPr>
            <a:picLocks noChangeAspect="1" noChangeArrowheads="1"/>
          </p:cNvPicPr>
          <p:nvPr/>
        </p:nvPicPr>
        <p:blipFill>
          <a:blip r:embed="rId4" cstate="print"/>
          <a:srcRect/>
          <a:stretch>
            <a:fillRect/>
          </a:stretch>
        </p:blipFill>
        <p:spPr bwMode="auto">
          <a:xfrm>
            <a:off x="140612" y="211338"/>
            <a:ext cx="2428891" cy="422679"/>
          </a:xfrm>
          <a:prstGeom prst="rect">
            <a:avLst/>
          </a:prstGeom>
          <a:noFill/>
        </p:spPr>
      </p:pic>
    </p:spTree>
    <p:extLst>
      <p:ext uri="{BB962C8B-B14F-4D97-AF65-F5344CB8AC3E}">
        <p14:creationId xmlns="" xmlns:p14="http://schemas.microsoft.com/office/powerpoint/2010/main" val="376134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6"/>
          <p:cNvSpPr txBox="1">
            <a:spLocks noChangeArrowheads="1"/>
          </p:cNvSpPr>
          <p:nvPr/>
        </p:nvSpPr>
        <p:spPr bwMode="auto">
          <a:xfrm>
            <a:off x="293688" y="1444625"/>
            <a:ext cx="850106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a-DK" sz="2000">
              <a:solidFill>
                <a:srgbClr val="015C91"/>
              </a:solidFill>
              <a:latin typeface="Calibri" pitchFamily="34" charset="0"/>
            </a:endParaRPr>
          </a:p>
          <a:p>
            <a:pPr eaLnBrk="1" hangingPunct="1"/>
            <a:endParaRPr lang="da-DK" sz="2000">
              <a:solidFill>
                <a:srgbClr val="015C91"/>
              </a:solidFill>
              <a:latin typeface="Calibri" pitchFamily="34" charset="0"/>
            </a:endParaRPr>
          </a:p>
        </p:txBody>
      </p:sp>
      <p:sp>
        <p:nvSpPr>
          <p:cNvPr id="7171" name="TextBox 13"/>
          <p:cNvSpPr txBox="1">
            <a:spLocks noChangeArrowheads="1"/>
          </p:cNvSpPr>
          <p:nvPr/>
        </p:nvSpPr>
        <p:spPr bwMode="auto">
          <a:xfrm>
            <a:off x="285720" y="785794"/>
            <a:ext cx="8358188" cy="3877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sz="2200" b="1" dirty="0" smtClean="0">
                <a:solidFill>
                  <a:srgbClr val="015C91"/>
                </a:solidFill>
                <a:latin typeface="Calibri" pitchFamily="34" charset="0"/>
              </a:rPr>
              <a:t>Facts </a:t>
            </a:r>
            <a:r>
              <a:rPr lang="da-DK" sz="2200" b="1" dirty="0">
                <a:solidFill>
                  <a:srgbClr val="015C91"/>
                </a:solidFill>
                <a:latin typeface="Calibri" pitchFamily="34" charset="0"/>
              </a:rPr>
              <a:t>&amp; </a:t>
            </a:r>
            <a:r>
              <a:rPr lang="da-DK" sz="2200" b="1" dirty="0" err="1">
                <a:solidFill>
                  <a:srgbClr val="015C91"/>
                </a:solidFill>
                <a:latin typeface="Calibri" pitchFamily="34" charset="0"/>
              </a:rPr>
              <a:t>Figures</a:t>
            </a:r>
            <a:r>
              <a:rPr lang="da-DK" sz="2200" b="1" dirty="0">
                <a:solidFill>
                  <a:srgbClr val="015C91"/>
                </a:solidFill>
                <a:latin typeface="Calibri" pitchFamily="34" charset="0"/>
              </a:rPr>
              <a:t> – Scandinavian &amp; Finland</a:t>
            </a:r>
          </a:p>
          <a:p>
            <a:pPr eaLnBrk="1" hangingPunct="1"/>
            <a:endParaRPr lang="da-DK" sz="2000" b="1" dirty="0">
              <a:solidFill>
                <a:srgbClr val="015C91"/>
              </a:solidFill>
              <a:latin typeface="Calibri" pitchFamily="34" charset="0"/>
            </a:endParaRPr>
          </a:p>
          <a:p>
            <a:pPr eaLnBrk="1" hangingPunct="1"/>
            <a:r>
              <a:rPr lang="da-DK" sz="2000" b="1" dirty="0">
                <a:solidFill>
                  <a:srgbClr val="015C91"/>
                </a:solidFill>
                <a:latin typeface="Calibri" pitchFamily="34" charset="0"/>
              </a:rPr>
              <a:t>International arrivals to US, </a:t>
            </a:r>
            <a:r>
              <a:rPr lang="da-DK" sz="2000" b="1" dirty="0" smtClean="0">
                <a:solidFill>
                  <a:srgbClr val="015C91"/>
                </a:solidFill>
                <a:latin typeface="Calibri" pitchFamily="34" charset="0"/>
              </a:rPr>
              <a:t>2010</a:t>
            </a:r>
          </a:p>
          <a:p>
            <a:pPr eaLnBrk="1" hangingPunct="1"/>
            <a:endParaRPr lang="da-DK" sz="2000" dirty="0" smtClean="0">
              <a:solidFill>
                <a:srgbClr val="015C91"/>
              </a:solidFill>
              <a:latin typeface="Calibri" pitchFamily="34" charset="0"/>
            </a:endParaRPr>
          </a:p>
          <a:p>
            <a:pPr eaLnBrk="1" hangingPunct="1"/>
            <a:endParaRPr lang="da-DK" sz="2000" dirty="0" smtClean="0">
              <a:solidFill>
                <a:srgbClr val="015C91"/>
              </a:solidFill>
              <a:latin typeface="Calibri" pitchFamily="34" charset="0"/>
            </a:endParaRPr>
          </a:p>
          <a:p>
            <a:pPr eaLnBrk="1" hangingPunct="1"/>
            <a:r>
              <a:rPr lang="da-DK" dirty="0" smtClean="0">
                <a:solidFill>
                  <a:srgbClr val="015C91"/>
                </a:solidFill>
                <a:latin typeface="Calibri" pitchFamily="34" charset="0"/>
              </a:rPr>
              <a:t>Sweden		   371.853		+ 15%</a:t>
            </a:r>
          </a:p>
          <a:p>
            <a:pPr eaLnBrk="1" hangingPunct="1"/>
            <a:r>
              <a:rPr lang="da-DK" dirty="0" smtClean="0">
                <a:solidFill>
                  <a:srgbClr val="015C91"/>
                </a:solidFill>
                <a:latin typeface="Calibri" pitchFamily="34" charset="0"/>
              </a:rPr>
              <a:t>Denmark		   258.788     	   +5%</a:t>
            </a:r>
          </a:p>
          <a:p>
            <a:pPr eaLnBrk="1" hangingPunct="1"/>
            <a:r>
              <a:rPr lang="da-DK" dirty="0" smtClean="0">
                <a:solidFill>
                  <a:srgbClr val="015C91"/>
                </a:solidFill>
                <a:latin typeface="Calibri" pitchFamily="34" charset="0"/>
              </a:rPr>
              <a:t>Norway		   221.145		 +14%</a:t>
            </a:r>
          </a:p>
          <a:p>
            <a:pPr eaLnBrk="1" hangingPunct="1"/>
            <a:r>
              <a:rPr lang="da-DK" dirty="0" smtClean="0">
                <a:solidFill>
                  <a:srgbClr val="015C91"/>
                </a:solidFill>
                <a:latin typeface="Calibri" pitchFamily="34" charset="0"/>
              </a:rPr>
              <a:t>Finland		   111.840 	    -2%</a:t>
            </a:r>
          </a:p>
          <a:p>
            <a:pPr eaLnBrk="1" hangingPunct="1"/>
            <a:r>
              <a:rPr lang="da-DK" dirty="0" smtClean="0">
                <a:solidFill>
                  <a:srgbClr val="015C91"/>
                </a:solidFill>
                <a:latin typeface="Calibri" pitchFamily="34" charset="0"/>
              </a:rPr>
              <a:t>Iceland		      39.153	 +37%</a:t>
            </a:r>
          </a:p>
          <a:p>
            <a:pPr eaLnBrk="1" hangingPunct="1"/>
            <a:r>
              <a:rPr lang="da-DK" dirty="0" smtClean="0">
                <a:solidFill>
                  <a:srgbClr val="015C91"/>
                </a:solidFill>
                <a:latin typeface="Calibri" pitchFamily="34" charset="0"/>
              </a:rPr>
              <a:t>Total		1.002.779</a:t>
            </a:r>
          </a:p>
          <a:p>
            <a:pPr eaLnBrk="1" hangingPunct="1"/>
            <a:endParaRPr lang="da-DK" dirty="0" smtClean="0">
              <a:solidFill>
                <a:srgbClr val="015C91"/>
              </a:solidFill>
              <a:latin typeface="Calibri" pitchFamily="34" charset="0"/>
            </a:endParaRPr>
          </a:p>
          <a:p>
            <a:pPr eaLnBrk="1" hangingPunct="1"/>
            <a:r>
              <a:rPr lang="da-DK" dirty="0" smtClean="0">
                <a:solidFill>
                  <a:srgbClr val="015C91"/>
                </a:solidFill>
                <a:latin typeface="Calibri" pitchFamily="34" charset="0"/>
              </a:rPr>
              <a:t>2009		    906.248</a:t>
            </a:r>
            <a:endParaRPr lang="da-DK" sz="2000" dirty="0" smtClean="0">
              <a:solidFill>
                <a:srgbClr val="015C91"/>
              </a:solidFill>
              <a:latin typeface="Calibri"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0" y="5615832"/>
            <a:ext cx="9144000" cy="1021157"/>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pic>
      <p:pic>
        <p:nvPicPr>
          <p:cNvPr id="3" name="Billed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86446" y="1142984"/>
            <a:ext cx="2997200" cy="2692400"/>
          </a:xfrm>
          <a:prstGeom prst="rect">
            <a:avLst/>
          </a:prstGeom>
        </p:spPr>
      </p:pic>
      <p:pic>
        <p:nvPicPr>
          <p:cNvPr id="4" name="Billede 3"/>
          <p:cNvPicPr>
            <a:picLocks noChangeAspect="1"/>
          </p:cNvPicPr>
          <p:nvPr/>
        </p:nvPicPr>
        <p:blipFill rotWithShape="1">
          <a:blip r:embed="rId4" cstate="print">
            <a:extLst>
              <a:ext uri="{28A0092B-C50C-407E-A947-70E740481C1C}">
                <a14:useLocalDpi xmlns="" xmlns:a14="http://schemas.microsoft.com/office/drawing/2010/main" val="0"/>
              </a:ext>
            </a:extLst>
          </a:blip>
          <a:srcRect l="1" r="587"/>
          <a:stretch/>
        </p:blipFill>
        <p:spPr>
          <a:xfrm>
            <a:off x="5786446" y="3857628"/>
            <a:ext cx="3004854" cy="977900"/>
          </a:xfrm>
          <a:prstGeom prst="rect">
            <a:avLst/>
          </a:prstGeom>
        </p:spPr>
      </p:pic>
      <p:pic>
        <p:nvPicPr>
          <p:cNvPr id="8" name="Picture 1" descr="Z:\Clients\Discover DA DK\LOGO\DAmericaDenmark.jpg"/>
          <p:cNvPicPr>
            <a:picLocks noChangeAspect="1" noChangeArrowheads="1"/>
          </p:cNvPicPr>
          <p:nvPr/>
        </p:nvPicPr>
        <p:blipFill>
          <a:blip r:embed="rId5" cstate="print"/>
          <a:srcRect/>
          <a:stretch>
            <a:fillRect/>
          </a:stretch>
        </p:blipFill>
        <p:spPr bwMode="auto">
          <a:xfrm>
            <a:off x="140612" y="211338"/>
            <a:ext cx="2428891" cy="422679"/>
          </a:xfrm>
          <a:prstGeom prst="rect">
            <a:avLst/>
          </a:prstGeom>
          <a:noFill/>
        </p:spPr>
      </p:pic>
    </p:spTree>
    <p:extLst>
      <p:ext uri="{BB962C8B-B14F-4D97-AF65-F5344CB8AC3E}">
        <p14:creationId xmlns="" xmlns:p14="http://schemas.microsoft.com/office/powerpoint/2010/main" val="6100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6"/>
          <p:cNvSpPr txBox="1">
            <a:spLocks noChangeArrowheads="1"/>
          </p:cNvSpPr>
          <p:nvPr/>
        </p:nvSpPr>
        <p:spPr bwMode="auto">
          <a:xfrm>
            <a:off x="357158" y="571480"/>
            <a:ext cx="850106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a-DK" sz="2200" b="1" dirty="0" smtClean="0">
                <a:solidFill>
                  <a:srgbClr val="015C91"/>
                </a:solidFill>
                <a:latin typeface="+mn-lt"/>
              </a:rPr>
              <a:t>Facts &amp; Figures – Scandinavia &amp; Finland</a:t>
            </a:r>
          </a:p>
        </p:txBody>
      </p:sp>
      <p:graphicFrame>
        <p:nvGraphicFramePr>
          <p:cNvPr id="15" name="Tabel 14"/>
          <p:cNvGraphicFramePr>
            <a:graphicFrameLocks noGrp="1"/>
          </p:cNvGraphicFramePr>
          <p:nvPr/>
        </p:nvGraphicFramePr>
        <p:xfrm>
          <a:off x="6286500" y="-1303338"/>
          <a:ext cx="1143000" cy="1385886"/>
        </p:xfrm>
        <a:graphic>
          <a:graphicData uri="http://schemas.openxmlformats.org/drawingml/2006/table">
            <a:tbl>
              <a:tblPr/>
              <a:tblGrid>
                <a:gridCol w="381000"/>
                <a:gridCol w="381000"/>
                <a:gridCol w="381000"/>
              </a:tblGrid>
              <a:tr h="230981">
                <a:tc>
                  <a:txBody>
                    <a:bodyPr/>
                    <a:lstStyle/>
                    <a:p>
                      <a:pPr>
                        <a:lnSpc>
                          <a:spcPct val="115000"/>
                        </a:lnSpc>
                        <a:spcAft>
                          <a:spcPts val="0"/>
                        </a:spcAft>
                      </a:pPr>
                      <a:endParaRPr lang="da-DK" sz="1100" dirty="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r>
              <a:tr h="230981">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r>
              <a:tr h="230981">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r>
              <a:tr h="230981">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r>
              <a:tr h="230981">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r>
              <a:tr h="230981">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dirty="0">
                        <a:latin typeface="Calibri"/>
                        <a:ea typeface="Calibri"/>
                        <a:cs typeface="Times New Roman"/>
                      </a:endParaRPr>
                    </a:p>
                  </a:txBody>
                  <a:tcPr marL="19050" marR="19050" marT="19058" marB="19058" anchor="ctr">
                    <a:lnL>
                      <a:noFill/>
                    </a:lnL>
                    <a:lnR>
                      <a:noFill/>
                    </a:lnR>
                    <a:lnT>
                      <a:noFill/>
                    </a:lnT>
                    <a:lnB>
                      <a:noFill/>
                    </a:lnB>
                  </a:tcPr>
                </a:tc>
              </a:tr>
            </a:tbl>
          </a:graphicData>
        </a:graphic>
      </p:graphicFrame>
      <p:sp>
        <p:nvSpPr>
          <p:cNvPr id="8214" name="Rectangle 1"/>
          <p:cNvSpPr>
            <a:spLocks noChangeArrowheads="1"/>
          </p:cNvSpPr>
          <p:nvPr/>
        </p:nvSpPr>
        <p:spPr bwMode="auto">
          <a:xfrm>
            <a:off x="0" y="98425"/>
            <a:ext cx="1108075"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sz="1100" b="1">
                <a:latin typeface="Calibri" pitchFamily="34" charset="0"/>
                <a:ea typeface="Calibri" pitchFamily="34" charset="0"/>
                <a:cs typeface="Times New Roman" pitchFamily="18" charset="0"/>
              </a:rPr>
              <a:t>	</a:t>
            </a:r>
            <a:endParaRPr lang="en-US">
              <a:ea typeface="Calibri" pitchFamily="34" charset="0"/>
              <a:cs typeface="Times New Roman" pitchFamily="18" charset="0"/>
            </a:endParaRPr>
          </a:p>
        </p:txBody>
      </p:sp>
      <p:sp>
        <p:nvSpPr>
          <p:cNvPr id="19" name="Rektangel 18"/>
          <p:cNvSpPr/>
          <p:nvPr/>
        </p:nvSpPr>
        <p:spPr>
          <a:xfrm>
            <a:off x="428596" y="1142984"/>
            <a:ext cx="7429552" cy="3693319"/>
          </a:xfrm>
          <a:prstGeom prst="rect">
            <a:avLst/>
          </a:prstGeom>
        </p:spPr>
        <p:txBody>
          <a:bodyPr wrap="square">
            <a:spAutoFit/>
          </a:bodyPr>
          <a:lstStyle/>
          <a:p>
            <a:pPr>
              <a:defRPr/>
            </a:pPr>
            <a:r>
              <a:rPr lang="en-US" sz="2000" b="1" dirty="0" smtClean="0">
                <a:solidFill>
                  <a:srgbClr val="015C91"/>
                </a:solidFill>
                <a:ea typeface="Calibri" pitchFamily="34" charset="0"/>
                <a:cs typeface="Times New Roman" pitchFamily="18" charset="0"/>
              </a:rPr>
              <a:t>Length of stay &amp; daily </a:t>
            </a:r>
            <a:r>
              <a:rPr lang="en-US" sz="2000" b="1" dirty="0">
                <a:solidFill>
                  <a:srgbClr val="015C91"/>
                </a:solidFill>
                <a:ea typeface="Calibri" pitchFamily="34" charset="0"/>
                <a:cs typeface="Times New Roman" pitchFamily="18" charset="0"/>
              </a:rPr>
              <a:t>spending per visitor per day</a:t>
            </a:r>
          </a:p>
          <a:p>
            <a:pPr>
              <a:defRPr/>
            </a:pPr>
            <a:endParaRPr lang="da-DK" dirty="0">
              <a:solidFill>
                <a:srgbClr val="015C91"/>
              </a:solidFill>
            </a:endParaRPr>
          </a:p>
          <a:p>
            <a:pPr eaLnBrk="0" hangingPunct="0">
              <a:defRPr/>
            </a:pPr>
            <a:r>
              <a:rPr lang="da-DK" dirty="0" smtClean="0">
                <a:solidFill>
                  <a:srgbClr val="015C91"/>
                </a:solidFill>
              </a:rPr>
              <a:t>Nordic leisure visitors			         17,5 nights</a:t>
            </a:r>
          </a:p>
          <a:p>
            <a:pPr eaLnBrk="0" hangingPunct="0">
              <a:defRPr/>
            </a:pPr>
            <a:endParaRPr lang="da-DK" dirty="0" smtClean="0">
              <a:solidFill>
                <a:srgbClr val="015C91"/>
              </a:solidFill>
            </a:endParaRPr>
          </a:p>
          <a:p>
            <a:pPr eaLnBrk="0" hangingPunct="0">
              <a:defRPr/>
            </a:pPr>
            <a:r>
              <a:rPr lang="da-DK" dirty="0" smtClean="0">
                <a:solidFill>
                  <a:srgbClr val="015C91"/>
                </a:solidFill>
              </a:rPr>
              <a:t>Per visitor per trip/day  spending in US		$    1.890/$108</a:t>
            </a:r>
          </a:p>
          <a:p>
            <a:pPr eaLnBrk="0" hangingPunct="0">
              <a:defRPr/>
            </a:pPr>
            <a:endParaRPr lang="da-DK" dirty="0" smtClean="0">
              <a:solidFill>
                <a:srgbClr val="015C91"/>
              </a:solidFill>
            </a:endParaRPr>
          </a:p>
          <a:p>
            <a:pPr eaLnBrk="0" hangingPunct="0">
              <a:defRPr/>
            </a:pPr>
            <a:r>
              <a:rPr lang="da-DK" dirty="0" smtClean="0">
                <a:solidFill>
                  <a:srgbClr val="015C91"/>
                </a:solidFill>
              </a:rPr>
              <a:t>France	       8,6 nights			$        929/$108</a:t>
            </a:r>
          </a:p>
          <a:p>
            <a:pPr eaLnBrk="0" hangingPunct="0">
              <a:defRPr/>
            </a:pPr>
            <a:r>
              <a:rPr lang="da-DK" dirty="0" smtClean="0">
                <a:solidFill>
                  <a:srgbClr val="015C91"/>
                </a:solidFill>
              </a:rPr>
              <a:t>UK	       9,5 nights			$    1.007/ $106</a:t>
            </a:r>
          </a:p>
          <a:p>
            <a:pPr eaLnBrk="0" hangingPunct="0">
              <a:defRPr/>
            </a:pPr>
            <a:r>
              <a:rPr lang="da-DK" dirty="0" smtClean="0">
                <a:solidFill>
                  <a:srgbClr val="015C91"/>
                </a:solidFill>
              </a:rPr>
              <a:t>Germany      12,2 nights			$    1.000/ $  82</a:t>
            </a:r>
          </a:p>
          <a:p>
            <a:pPr eaLnBrk="0" hangingPunct="0">
              <a:defRPr/>
            </a:pPr>
            <a:endParaRPr lang="en-US" dirty="0" smtClean="0">
              <a:solidFill>
                <a:srgbClr val="015C91"/>
              </a:solidFill>
            </a:endParaRPr>
          </a:p>
          <a:p>
            <a:pPr eaLnBrk="0" hangingPunct="0">
              <a:defRPr/>
            </a:pPr>
            <a:r>
              <a:rPr lang="en-US" dirty="0" smtClean="0">
                <a:solidFill>
                  <a:srgbClr val="015C91"/>
                </a:solidFill>
              </a:rPr>
              <a:t>Average for all visitors (leisure) was 11,7 nights</a:t>
            </a:r>
          </a:p>
          <a:p>
            <a:pPr eaLnBrk="0" hangingPunct="0">
              <a:defRPr/>
            </a:pPr>
            <a:r>
              <a:rPr lang="en-US" dirty="0" smtClean="0">
                <a:solidFill>
                  <a:srgbClr val="015C91"/>
                </a:solidFill>
              </a:rPr>
              <a:t>Total spending per visitor $1.205 ($103 per day)</a:t>
            </a:r>
          </a:p>
          <a:p>
            <a:pPr eaLnBrk="0" hangingPunct="0">
              <a:defRPr/>
            </a:pPr>
            <a:endParaRPr lang="da-DK" dirty="0">
              <a:solidFill>
                <a:srgbClr val="015C91"/>
              </a:solidFill>
            </a:endParaRPr>
          </a:p>
        </p:txBody>
      </p:sp>
      <p:pic>
        <p:nvPicPr>
          <p:cNvPr id="18" name="Picture 2"/>
          <p:cNvPicPr>
            <a:picLocks noChangeAspect="1" noChangeArrowheads="1"/>
          </p:cNvPicPr>
          <p:nvPr/>
        </p:nvPicPr>
        <p:blipFill>
          <a:blip r:embed="rId2" cstate="print"/>
          <a:srcRect/>
          <a:stretch>
            <a:fillRect/>
          </a:stretch>
        </p:blipFill>
        <p:spPr bwMode="auto">
          <a:xfrm>
            <a:off x="0" y="5615832"/>
            <a:ext cx="9144000" cy="1021157"/>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pic>
      <p:pic>
        <p:nvPicPr>
          <p:cNvPr id="8" name="Picture 1" descr="Z:\Clients\Discover DA DK\LOGO\DAmericaDenmark.jpg"/>
          <p:cNvPicPr>
            <a:picLocks noChangeAspect="1" noChangeArrowheads="1"/>
          </p:cNvPicPr>
          <p:nvPr/>
        </p:nvPicPr>
        <p:blipFill>
          <a:blip r:embed="rId3" cstate="print"/>
          <a:srcRect/>
          <a:stretch>
            <a:fillRect/>
          </a:stretch>
        </p:blipFill>
        <p:spPr bwMode="auto">
          <a:xfrm>
            <a:off x="140612" y="211338"/>
            <a:ext cx="2428891" cy="422679"/>
          </a:xfrm>
          <a:prstGeom prst="rect">
            <a:avLst/>
          </a:prstGeom>
          <a:noFill/>
        </p:spPr>
      </p:pic>
    </p:spTree>
    <p:extLst>
      <p:ext uri="{BB962C8B-B14F-4D97-AF65-F5344CB8AC3E}">
        <p14:creationId xmlns="" xmlns:p14="http://schemas.microsoft.com/office/powerpoint/2010/main" val="988251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642910" y="1857364"/>
            <a:ext cx="6806560" cy="2554545"/>
          </a:xfrm>
          <a:prstGeom prst="rect">
            <a:avLst/>
          </a:prstGeom>
          <a:noFill/>
        </p:spPr>
        <p:txBody>
          <a:bodyPr wrap="square" rtlCol="0">
            <a:spAutoFit/>
          </a:bodyPr>
          <a:lstStyle/>
          <a:p>
            <a:endParaRPr lang="da-DK" sz="2000" dirty="0" smtClean="0">
              <a:solidFill>
                <a:srgbClr val="015C91"/>
              </a:solidFill>
            </a:endParaRPr>
          </a:p>
          <a:p>
            <a:pPr marL="342900" indent="-342900">
              <a:lnSpc>
                <a:spcPct val="150000"/>
              </a:lnSpc>
              <a:buFont typeface="Wingdings" pitchFamily="2" charset="2"/>
              <a:buChar char="§"/>
            </a:pPr>
            <a:r>
              <a:rPr lang="da-DK" sz="2000" dirty="0" smtClean="0">
                <a:solidFill>
                  <a:srgbClr val="015C91"/>
                </a:solidFill>
              </a:rPr>
              <a:t>17.30 – 18.00   Velkommen</a:t>
            </a:r>
          </a:p>
          <a:p>
            <a:pPr marL="342900" indent="-342900">
              <a:lnSpc>
                <a:spcPct val="150000"/>
              </a:lnSpc>
              <a:buFont typeface="Wingdings" pitchFamily="2" charset="2"/>
              <a:buChar char="§"/>
            </a:pPr>
            <a:r>
              <a:rPr lang="da-DK" sz="2000" dirty="0" smtClean="0">
                <a:solidFill>
                  <a:srgbClr val="015C91"/>
                </a:solidFill>
              </a:rPr>
              <a:t>18.00 – 18.30   Introduktion Discover America Denmark</a:t>
            </a:r>
          </a:p>
          <a:p>
            <a:pPr marL="342900" indent="-342900">
              <a:lnSpc>
                <a:spcPct val="150000"/>
              </a:lnSpc>
              <a:buFont typeface="Wingdings" pitchFamily="2" charset="2"/>
              <a:buChar char="§"/>
            </a:pPr>
            <a:r>
              <a:rPr lang="da-DK" sz="2000" dirty="0" smtClean="0">
                <a:solidFill>
                  <a:srgbClr val="015C91"/>
                </a:solidFill>
              </a:rPr>
              <a:t>18.30 – 19.00   Ole Egholm, Dansk Branche Analyse</a:t>
            </a:r>
          </a:p>
          <a:p>
            <a:pPr marL="342900" indent="-342900">
              <a:lnSpc>
                <a:spcPct val="150000"/>
              </a:lnSpc>
              <a:buFont typeface="Wingdings" pitchFamily="2" charset="2"/>
              <a:buChar char="§"/>
            </a:pPr>
            <a:r>
              <a:rPr lang="da-DK" sz="2000" dirty="0" smtClean="0">
                <a:solidFill>
                  <a:srgbClr val="015C91"/>
                </a:solidFill>
              </a:rPr>
              <a:t>19.00 - 	  Q&amp;A</a:t>
            </a:r>
          </a:p>
          <a:p>
            <a:endParaRPr lang="da-DK" sz="2000" dirty="0">
              <a:solidFill>
                <a:srgbClr val="015C91"/>
              </a:solidFill>
            </a:endParaRPr>
          </a:p>
        </p:txBody>
      </p:sp>
      <p:pic>
        <p:nvPicPr>
          <p:cNvPr id="14" name="Picture 2"/>
          <p:cNvPicPr>
            <a:picLocks noChangeAspect="1" noChangeArrowheads="1"/>
          </p:cNvPicPr>
          <p:nvPr/>
        </p:nvPicPr>
        <p:blipFill>
          <a:blip r:embed="rId2" cstate="print"/>
          <a:srcRect/>
          <a:stretch>
            <a:fillRect/>
          </a:stretch>
        </p:blipFill>
        <p:spPr bwMode="auto">
          <a:xfrm>
            <a:off x="0" y="5615832"/>
            <a:ext cx="9144000" cy="1021157"/>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pic>
      <p:sp>
        <p:nvSpPr>
          <p:cNvPr id="2" name="Tekstboks 1"/>
          <p:cNvSpPr txBox="1"/>
          <p:nvPr/>
        </p:nvSpPr>
        <p:spPr>
          <a:xfrm>
            <a:off x="714348" y="1571612"/>
            <a:ext cx="1269002" cy="461665"/>
          </a:xfrm>
          <a:prstGeom prst="rect">
            <a:avLst/>
          </a:prstGeom>
          <a:noFill/>
        </p:spPr>
        <p:txBody>
          <a:bodyPr wrap="none" rtlCol="0">
            <a:spAutoFit/>
          </a:bodyPr>
          <a:lstStyle/>
          <a:p>
            <a:r>
              <a:rPr lang="da-DK" sz="2400" b="1" dirty="0" smtClean="0">
                <a:solidFill>
                  <a:srgbClr val="015C91"/>
                </a:solidFill>
              </a:rPr>
              <a:t>Program</a:t>
            </a:r>
            <a:endParaRPr lang="da-DK" sz="2200" b="1" dirty="0">
              <a:solidFill>
                <a:srgbClr val="015C91"/>
              </a:solidFill>
            </a:endParaRPr>
          </a:p>
        </p:txBody>
      </p:sp>
      <p:pic>
        <p:nvPicPr>
          <p:cNvPr id="7" name="Picture 1" descr="Z:\Clients\Discover DA DK\LOGO\DAmericaDenmark.jpg"/>
          <p:cNvPicPr>
            <a:picLocks noChangeAspect="1" noChangeArrowheads="1"/>
          </p:cNvPicPr>
          <p:nvPr/>
        </p:nvPicPr>
        <p:blipFill>
          <a:blip r:embed="rId3" cstate="print"/>
          <a:srcRect/>
          <a:stretch>
            <a:fillRect/>
          </a:stretch>
        </p:blipFill>
        <p:spPr bwMode="auto">
          <a:xfrm>
            <a:off x="140612" y="211338"/>
            <a:ext cx="2428891" cy="422679"/>
          </a:xfrm>
          <a:prstGeom prst="rect">
            <a:avLst/>
          </a:prstGeom>
          <a:noFill/>
        </p:spPr>
      </p:pic>
    </p:spTree>
    <p:extLst>
      <p:ext uri="{BB962C8B-B14F-4D97-AF65-F5344CB8AC3E}">
        <p14:creationId xmlns="" xmlns:p14="http://schemas.microsoft.com/office/powerpoint/2010/main" val="279499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4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48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6"/>
          <p:cNvSpPr txBox="1">
            <a:spLocks noChangeArrowheads="1"/>
          </p:cNvSpPr>
          <p:nvPr/>
        </p:nvSpPr>
        <p:spPr bwMode="auto">
          <a:xfrm>
            <a:off x="285720" y="642918"/>
            <a:ext cx="850106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a-DK" sz="2200" b="1" dirty="0" smtClean="0">
                <a:solidFill>
                  <a:srgbClr val="015C91"/>
                </a:solidFill>
                <a:latin typeface="+mj-lt"/>
              </a:rPr>
              <a:t>Facts &amp; Figures – Scandinavia &amp; Finland</a:t>
            </a:r>
          </a:p>
        </p:txBody>
      </p:sp>
      <p:graphicFrame>
        <p:nvGraphicFramePr>
          <p:cNvPr id="15" name="Tabel 14"/>
          <p:cNvGraphicFramePr>
            <a:graphicFrameLocks noGrp="1"/>
          </p:cNvGraphicFramePr>
          <p:nvPr/>
        </p:nvGraphicFramePr>
        <p:xfrm>
          <a:off x="6286500" y="-1303338"/>
          <a:ext cx="1143000" cy="1385886"/>
        </p:xfrm>
        <a:graphic>
          <a:graphicData uri="http://schemas.openxmlformats.org/drawingml/2006/table">
            <a:tbl>
              <a:tblPr/>
              <a:tblGrid>
                <a:gridCol w="381000"/>
                <a:gridCol w="381000"/>
                <a:gridCol w="381000"/>
              </a:tblGrid>
              <a:tr h="230981">
                <a:tc>
                  <a:txBody>
                    <a:bodyPr/>
                    <a:lstStyle/>
                    <a:p>
                      <a:pPr>
                        <a:lnSpc>
                          <a:spcPct val="115000"/>
                        </a:lnSpc>
                        <a:spcAft>
                          <a:spcPts val="0"/>
                        </a:spcAft>
                      </a:pPr>
                      <a:endParaRPr lang="da-DK" sz="1100" dirty="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r>
              <a:tr h="230981">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r>
              <a:tr h="230981">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r>
              <a:tr h="230981">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r>
              <a:tr h="230981">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r>
              <a:tr h="230981">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a:latin typeface="Calibri"/>
                        <a:ea typeface="Calibri"/>
                        <a:cs typeface="Times New Roman"/>
                      </a:endParaRPr>
                    </a:p>
                  </a:txBody>
                  <a:tcPr marL="19050" marR="19050" marT="19058" marB="19058" anchor="ctr">
                    <a:lnL>
                      <a:noFill/>
                    </a:lnL>
                    <a:lnR>
                      <a:noFill/>
                    </a:lnR>
                    <a:lnT>
                      <a:noFill/>
                    </a:lnT>
                    <a:lnB>
                      <a:noFill/>
                    </a:lnB>
                  </a:tcPr>
                </a:tc>
                <a:tc>
                  <a:txBody>
                    <a:bodyPr/>
                    <a:lstStyle/>
                    <a:p>
                      <a:pPr>
                        <a:lnSpc>
                          <a:spcPct val="115000"/>
                        </a:lnSpc>
                        <a:spcAft>
                          <a:spcPts val="0"/>
                        </a:spcAft>
                      </a:pPr>
                      <a:endParaRPr lang="da-DK" sz="1100" dirty="0">
                        <a:latin typeface="Calibri"/>
                        <a:ea typeface="Calibri"/>
                        <a:cs typeface="Times New Roman"/>
                      </a:endParaRPr>
                    </a:p>
                  </a:txBody>
                  <a:tcPr marL="19050" marR="19050" marT="19058" marB="19058" anchor="ctr">
                    <a:lnL>
                      <a:noFill/>
                    </a:lnL>
                    <a:lnR>
                      <a:noFill/>
                    </a:lnR>
                    <a:lnT>
                      <a:noFill/>
                    </a:lnT>
                    <a:lnB>
                      <a:noFill/>
                    </a:lnB>
                  </a:tcPr>
                </a:tc>
              </a:tr>
            </a:tbl>
          </a:graphicData>
        </a:graphic>
      </p:graphicFrame>
      <p:sp>
        <p:nvSpPr>
          <p:cNvPr id="9238" name="Rectangle 1"/>
          <p:cNvSpPr>
            <a:spLocks noChangeArrowheads="1"/>
          </p:cNvSpPr>
          <p:nvPr/>
        </p:nvSpPr>
        <p:spPr bwMode="auto">
          <a:xfrm>
            <a:off x="0" y="98425"/>
            <a:ext cx="1108075"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sz="1100" b="1">
                <a:latin typeface="Calibri" pitchFamily="34" charset="0"/>
                <a:ea typeface="Calibri" pitchFamily="34" charset="0"/>
                <a:cs typeface="Times New Roman" pitchFamily="18" charset="0"/>
              </a:rPr>
              <a:t>	</a:t>
            </a:r>
            <a:endParaRPr lang="en-US">
              <a:ea typeface="Calibri" pitchFamily="34" charset="0"/>
              <a:cs typeface="Times New Roman" pitchFamily="18" charset="0"/>
            </a:endParaRPr>
          </a:p>
        </p:txBody>
      </p:sp>
      <p:sp>
        <p:nvSpPr>
          <p:cNvPr id="19" name="Rektangel 18"/>
          <p:cNvSpPr/>
          <p:nvPr/>
        </p:nvSpPr>
        <p:spPr>
          <a:xfrm>
            <a:off x="285720" y="1357298"/>
            <a:ext cx="5357850" cy="1815882"/>
          </a:xfrm>
          <a:prstGeom prst="rect">
            <a:avLst/>
          </a:prstGeom>
        </p:spPr>
        <p:txBody>
          <a:bodyPr wrap="square">
            <a:spAutoFit/>
          </a:bodyPr>
          <a:lstStyle/>
          <a:p>
            <a:pPr>
              <a:defRPr/>
            </a:pPr>
            <a:r>
              <a:rPr lang="en-US" sz="2000" b="1" dirty="0" smtClean="0">
                <a:solidFill>
                  <a:srgbClr val="015C91"/>
                </a:solidFill>
                <a:ea typeface="Calibri" pitchFamily="34" charset="0"/>
                <a:cs typeface="Times New Roman" pitchFamily="18" charset="0"/>
              </a:rPr>
              <a:t>California </a:t>
            </a:r>
            <a:r>
              <a:rPr lang="en-US" sz="2000" b="1" dirty="0">
                <a:solidFill>
                  <a:srgbClr val="015C91"/>
                </a:solidFill>
                <a:ea typeface="Calibri" pitchFamily="34" charset="0"/>
                <a:cs typeface="Times New Roman" pitchFamily="18" charset="0"/>
              </a:rPr>
              <a:t>marketing budget 2010/2011, $60.000</a:t>
            </a:r>
          </a:p>
          <a:p>
            <a:pPr>
              <a:defRPr/>
            </a:pPr>
            <a:endParaRPr lang="da-DK" dirty="0">
              <a:solidFill>
                <a:srgbClr val="015C91"/>
              </a:solidFill>
            </a:endParaRPr>
          </a:p>
          <a:p>
            <a:pPr eaLnBrk="0" hangingPunct="0">
              <a:defRPr/>
            </a:pPr>
            <a:r>
              <a:rPr lang="en-US" sz="2000" b="1" dirty="0">
                <a:solidFill>
                  <a:srgbClr val="015C91"/>
                </a:solidFill>
                <a:ea typeface="Calibri" pitchFamily="34" charset="0"/>
                <a:cs typeface="Times New Roman" pitchFamily="18" charset="0"/>
              </a:rPr>
              <a:t>CTTC spend per visitor</a:t>
            </a:r>
            <a:endParaRPr lang="da-DK" sz="2000" dirty="0">
              <a:solidFill>
                <a:srgbClr val="015C91"/>
              </a:solidFill>
            </a:endParaRPr>
          </a:p>
          <a:p>
            <a:pPr eaLnBrk="0" hangingPunct="0">
              <a:defRPr/>
            </a:pPr>
            <a:r>
              <a:rPr lang="en-US" dirty="0">
                <a:solidFill>
                  <a:srgbClr val="015C91"/>
                </a:solidFill>
                <a:ea typeface="Calibri" pitchFamily="34" charset="0"/>
                <a:cs typeface="Times New Roman" pitchFamily="18" charset="0"/>
              </a:rPr>
              <a:t>United Kingdom	$7,65</a:t>
            </a:r>
            <a:endParaRPr lang="da-DK" dirty="0">
              <a:solidFill>
                <a:srgbClr val="015C91"/>
              </a:solidFill>
            </a:endParaRPr>
          </a:p>
          <a:p>
            <a:pPr eaLnBrk="0" hangingPunct="0">
              <a:defRPr/>
            </a:pPr>
            <a:r>
              <a:rPr lang="en-US" dirty="0" smtClean="0">
                <a:solidFill>
                  <a:srgbClr val="015C91"/>
                </a:solidFill>
                <a:ea typeface="Calibri" pitchFamily="34" charset="0"/>
                <a:cs typeface="Times New Roman" pitchFamily="18" charset="0"/>
              </a:rPr>
              <a:t>Germany	</a:t>
            </a:r>
            <a:r>
              <a:rPr lang="en-US" dirty="0">
                <a:solidFill>
                  <a:srgbClr val="015C91"/>
                </a:solidFill>
                <a:ea typeface="Calibri" pitchFamily="34" charset="0"/>
                <a:cs typeface="Times New Roman" pitchFamily="18" charset="0"/>
              </a:rPr>
              <a:t>	</a:t>
            </a:r>
            <a:r>
              <a:rPr lang="en-US" dirty="0" smtClean="0">
                <a:solidFill>
                  <a:srgbClr val="015C91"/>
                </a:solidFill>
                <a:ea typeface="Calibri" pitchFamily="34" charset="0"/>
                <a:cs typeface="Times New Roman" pitchFamily="18" charset="0"/>
              </a:rPr>
              <a:t>$</a:t>
            </a:r>
            <a:r>
              <a:rPr lang="en-US" dirty="0">
                <a:solidFill>
                  <a:srgbClr val="015C91"/>
                </a:solidFill>
                <a:ea typeface="Calibri" pitchFamily="34" charset="0"/>
                <a:cs typeface="Times New Roman" pitchFamily="18" charset="0"/>
              </a:rPr>
              <a:t>4,19</a:t>
            </a:r>
            <a:endParaRPr lang="da-DK" dirty="0">
              <a:solidFill>
                <a:srgbClr val="015C91"/>
              </a:solidFill>
            </a:endParaRPr>
          </a:p>
          <a:p>
            <a:pPr eaLnBrk="0" hangingPunct="0">
              <a:defRPr/>
            </a:pPr>
            <a:r>
              <a:rPr lang="en-US" dirty="0">
                <a:solidFill>
                  <a:srgbClr val="015C91"/>
                </a:solidFill>
                <a:ea typeface="Calibri" pitchFamily="34" charset="0"/>
                <a:cs typeface="Times New Roman" pitchFamily="18" charset="0"/>
              </a:rPr>
              <a:t>Nordic Region	$2,32</a:t>
            </a:r>
            <a:endParaRPr lang="da-DK" dirty="0">
              <a:solidFill>
                <a:srgbClr val="015C91"/>
              </a:solidFill>
            </a:endParaRPr>
          </a:p>
        </p:txBody>
      </p:sp>
      <p:pic>
        <p:nvPicPr>
          <p:cNvPr id="18" name="Picture 2"/>
          <p:cNvPicPr>
            <a:picLocks noChangeAspect="1" noChangeArrowheads="1"/>
          </p:cNvPicPr>
          <p:nvPr/>
        </p:nvPicPr>
        <p:blipFill>
          <a:blip r:embed="rId2" cstate="print"/>
          <a:srcRect/>
          <a:stretch>
            <a:fillRect/>
          </a:stretch>
        </p:blipFill>
        <p:spPr bwMode="auto">
          <a:xfrm>
            <a:off x="0" y="5615832"/>
            <a:ext cx="9144000" cy="1021157"/>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pic>
      <p:pic>
        <p:nvPicPr>
          <p:cNvPr id="2" name="Billed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15008" y="1214422"/>
            <a:ext cx="3120038" cy="3716338"/>
          </a:xfrm>
          <a:prstGeom prst="rect">
            <a:avLst/>
          </a:prstGeom>
        </p:spPr>
      </p:pic>
      <p:pic>
        <p:nvPicPr>
          <p:cNvPr id="9" name="Picture 1" descr="Z:\Clients\Discover DA DK\LOGO\DAmericaDenmark.jpg"/>
          <p:cNvPicPr>
            <a:picLocks noChangeAspect="1" noChangeArrowheads="1"/>
          </p:cNvPicPr>
          <p:nvPr/>
        </p:nvPicPr>
        <p:blipFill>
          <a:blip r:embed="rId4" cstate="print"/>
          <a:srcRect/>
          <a:stretch>
            <a:fillRect/>
          </a:stretch>
        </p:blipFill>
        <p:spPr bwMode="auto">
          <a:xfrm>
            <a:off x="140612" y="211338"/>
            <a:ext cx="2428891" cy="422679"/>
          </a:xfrm>
          <a:prstGeom prst="rect">
            <a:avLst/>
          </a:prstGeom>
          <a:noFill/>
        </p:spPr>
      </p:pic>
    </p:spTree>
    <p:extLst>
      <p:ext uri="{BB962C8B-B14F-4D97-AF65-F5344CB8AC3E}">
        <p14:creationId xmlns="" xmlns:p14="http://schemas.microsoft.com/office/powerpoint/2010/main" val="261382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71472" y="500042"/>
            <a:ext cx="8153400" cy="914400"/>
          </a:xfrm>
        </p:spPr>
        <p:txBody>
          <a:bodyPr>
            <a:noAutofit/>
          </a:bodyPr>
          <a:lstStyle/>
          <a:p>
            <a:pPr eaLnBrk="1" hangingPunct="1"/>
            <a:r>
              <a:rPr lang="en-US" sz="2200" b="1" dirty="0" smtClean="0">
                <a:solidFill>
                  <a:srgbClr val="015C91"/>
                </a:solidFill>
                <a:latin typeface="+mn-lt"/>
              </a:rPr>
              <a:t>“What is/was the MAIN purpose of your trip…”</a:t>
            </a:r>
          </a:p>
        </p:txBody>
      </p:sp>
      <p:sp>
        <p:nvSpPr>
          <p:cNvPr id="6" name="TextBox 5"/>
          <p:cNvSpPr txBox="1"/>
          <p:nvPr/>
        </p:nvSpPr>
        <p:spPr>
          <a:xfrm>
            <a:off x="0" y="6291263"/>
            <a:ext cx="8839200" cy="254000"/>
          </a:xfrm>
          <a:prstGeom prst="rect">
            <a:avLst/>
          </a:prstGeom>
          <a:noFill/>
        </p:spPr>
        <p:txBody>
          <a:bodyPr>
            <a:spAutoFit/>
          </a:bodyPr>
          <a:lstStyle/>
          <a:p>
            <a:pPr eaLnBrk="0" hangingPunct="0">
              <a:defRPr/>
            </a:pPr>
            <a:r>
              <a:rPr lang="en-US" sz="1050" dirty="0">
                <a:solidFill>
                  <a:prstClr val="black"/>
                </a:solidFill>
                <a:ea typeface="+mn-ea"/>
              </a:rPr>
              <a:t>Source: U.S. Department of Commerce, Office of Travel and Tourism Industries</a:t>
            </a:r>
            <a:r>
              <a:rPr lang="en-US" sz="1050" i="1" dirty="0">
                <a:solidFill>
                  <a:prstClr val="black"/>
                </a:solidFill>
                <a:ea typeface="+mn-ea"/>
              </a:rPr>
              <a:t>.</a:t>
            </a:r>
          </a:p>
        </p:txBody>
      </p:sp>
      <p:graphicFrame>
        <p:nvGraphicFramePr>
          <p:cNvPr id="10" name="Content Placeholder 4"/>
          <p:cNvGraphicFramePr>
            <a:graphicFrameLocks noGrp="1"/>
          </p:cNvGraphicFramePr>
          <p:nvPr>
            <p:ph idx="1"/>
          </p:nvPr>
        </p:nvGraphicFramePr>
        <p:xfrm>
          <a:off x="0" y="2093459"/>
          <a:ext cx="9144000" cy="4237037"/>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1" descr="Z:\Clients\Discover DA DK\LOGO\DAmericaDenmark.jpg"/>
          <p:cNvPicPr>
            <a:picLocks noChangeAspect="1" noChangeArrowheads="1"/>
          </p:cNvPicPr>
          <p:nvPr/>
        </p:nvPicPr>
        <p:blipFill>
          <a:blip r:embed="rId4" cstate="print"/>
          <a:srcRect/>
          <a:stretch>
            <a:fillRect/>
          </a:stretch>
        </p:blipFill>
        <p:spPr bwMode="auto">
          <a:xfrm>
            <a:off x="140612" y="211338"/>
            <a:ext cx="2428891" cy="422679"/>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0034" y="428604"/>
            <a:ext cx="8229600" cy="1143000"/>
          </a:xfrm>
        </p:spPr>
        <p:txBody>
          <a:bodyPr>
            <a:noAutofit/>
          </a:bodyPr>
          <a:lstStyle/>
          <a:p>
            <a:pPr eaLnBrk="1" hangingPunct="1"/>
            <a:r>
              <a:rPr lang="en-US" sz="2200" b="1" dirty="0" smtClean="0">
                <a:solidFill>
                  <a:srgbClr val="015C91"/>
                </a:solidFill>
                <a:latin typeface="+mn-lt"/>
              </a:rPr>
              <a:t>“Which leisure activities did you spend time on…”</a:t>
            </a:r>
          </a:p>
        </p:txBody>
      </p:sp>
      <p:sp>
        <p:nvSpPr>
          <p:cNvPr id="7" name="TextBox 6"/>
          <p:cNvSpPr txBox="1"/>
          <p:nvPr/>
        </p:nvSpPr>
        <p:spPr>
          <a:xfrm>
            <a:off x="0" y="6270625"/>
            <a:ext cx="8839200" cy="254000"/>
          </a:xfrm>
          <a:prstGeom prst="rect">
            <a:avLst/>
          </a:prstGeom>
          <a:noFill/>
        </p:spPr>
        <p:txBody>
          <a:bodyPr>
            <a:spAutoFit/>
          </a:bodyPr>
          <a:lstStyle/>
          <a:p>
            <a:pPr eaLnBrk="0" hangingPunct="0">
              <a:defRPr/>
            </a:pPr>
            <a:r>
              <a:rPr lang="en-US" sz="1050" dirty="0">
                <a:solidFill>
                  <a:prstClr val="black"/>
                </a:solidFill>
                <a:ea typeface="+mn-ea"/>
              </a:rPr>
              <a:t>Source: U.S. Department of Commerce, Office of Travel and Tourism Industries</a:t>
            </a:r>
            <a:r>
              <a:rPr lang="en-US" sz="1050" i="1" dirty="0">
                <a:solidFill>
                  <a:prstClr val="black"/>
                </a:solidFill>
                <a:ea typeface="+mn-ea"/>
              </a:rPr>
              <a:t>.</a:t>
            </a:r>
          </a:p>
        </p:txBody>
      </p:sp>
      <p:graphicFrame>
        <p:nvGraphicFramePr>
          <p:cNvPr id="6" name="Content Placeholder 4"/>
          <p:cNvGraphicFramePr>
            <a:graphicFrameLocks noGrp="1"/>
          </p:cNvGraphicFramePr>
          <p:nvPr>
            <p:ph idx="1"/>
          </p:nvPr>
        </p:nvGraphicFramePr>
        <p:xfrm>
          <a:off x="0" y="2224088"/>
          <a:ext cx="9144000" cy="4237037"/>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1" descr="Z:\Clients\Discover DA DK\LOGO\DAmericaDenmark.jpg"/>
          <p:cNvPicPr>
            <a:picLocks noChangeAspect="1" noChangeArrowheads="1"/>
          </p:cNvPicPr>
          <p:nvPr/>
        </p:nvPicPr>
        <p:blipFill>
          <a:blip r:embed="rId4" cstate="print"/>
          <a:srcRect/>
          <a:stretch>
            <a:fillRect/>
          </a:stretch>
        </p:blipFill>
        <p:spPr bwMode="auto">
          <a:xfrm>
            <a:off x="140612" y="211338"/>
            <a:ext cx="2428891" cy="422679"/>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00034" y="714356"/>
            <a:ext cx="8153400" cy="914400"/>
          </a:xfrm>
        </p:spPr>
        <p:txBody>
          <a:bodyPr>
            <a:noAutofit/>
          </a:bodyPr>
          <a:lstStyle/>
          <a:p>
            <a:pPr eaLnBrk="1" hangingPunct="1"/>
            <a:r>
              <a:rPr lang="en-US" sz="2200" b="1" dirty="0" smtClean="0">
                <a:solidFill>
                  <a:srgbClr val="015C91"/>
                </a:solidFill>
              </a:rPr>
              <a:t>“How did you obtain information used to plan your trip?”</a:t>
            </a:r>
          </a:p>
        </p:txBody>
      </p:sp>
      <p:sp>
        <p:nvSpPr>
          <p:cNvPr id="7" name="TextBox 6"/>
          <p:cNvSpPr txBox="1"/>
          <p:nvPr/>
        </p:nvSpPr>
        <p:spPr>
          <a:xfrm>
            <a:off x="0" y="6307138"/>
            <a:ext cx="8839200" cy="254000"/>
          </a:xfrm>
          <a:prstGeom prst="rect">
            <a:avLst/>
          </a:prstGeom>
          <a:noFill/>
        </p:spPr>
        <p:txBody>
          <a:bodyPr>
            <a:spAutoFit/>
          </a:bodyPr>
          <a:lstStyle/>
          <a:p>
            <a:pPr eaLnBrk="0" hangingPunct="0">
              <a:defRPr/>
            </a:pPr>
            <a:r>
              <a:rPr lang="en-US" sz="1050" dirty="0">
                <a:solidFill>
                  <a:prstClr val="black"/>
                </a:solidFill>
                <a:ea typeface="+mn-ea"/>
              </a:rPr>
              <a:t>Source: U.S. Department of Commerce, Office of Travel and Tourism Industries</a:t>
            </a:r>
            <a:r>
              <a:rPr lang="en-US" sz="1050" i="1" dirty="0">
                <a:solidFill>
                  <a:prstClr val="black"/>
                </a:solidFill>
                <a:ea typeface="+mn-ea"/>
              </a:rPr>
              <a:t>.</a:t>
            </a:r>
          </a:p>
        </p:txBody>
      </p:sp>
      <p:graphicFrame>
        <p:nvGraphicFramePr>
          <p:cNvPr id="6" name="Content Placeholder 4"/>
          <p:cNvGraphicFramePr>
            <a:graphicFrameLocks noGrp="1"/>
          </p:cNvGraphicFramePr>
          <p:nvPr/>
        </p:nvGraphicFramePr>
        <p:xfrm>
          <a:off x="841409" y="2141624"/>
          <a:ext cx="7403123" cy="420624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1" descr="Z:\Clients\Discover DA DK\LOGO\DAmericaDenmark.jpg"/>
          <p:cNvPicPr>
            <a:picLocks noChangeAspect="1" noChangeArrowheads="1"/>
          </p:cNvPicPr>
          <p:nvPr/>
        </p:nvPicPr>
        <p:blipFill>
          <a:blip r:embed="rId4" cstate="print"/>
          <a:srcRect/>
          <a:stretch>
            <a:fillRect/>
          </a:stretch>
        </p:blipFill>
        <p:spPr bwMode="auto">
          <a:xfrm>
            <a:off x="140612" y="211338"/>
            <a:ext cx="2428891" cy="422679"/>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 xmlns:p14="http://schemas.microsoft.com/office/powerpoint/2010/main" val="4171449883"/>
              </p:ext>
            </p:extLst>
          </p:nvPr>
        </p:nvGraphicFramePr>
        <p:xfrm>
          <a:off x="571472" y="1026275"/>
          <a:ext cx="7715306" cy="5681666"/>
        </p:xfrm>
        <a:graphic>
          <a:graphicData uri="http://schemas.openxmlformats.org/drawingml/2006/table">
            <a:tbl>
              <a:tblPr/>
              <a:tblGrid>
                <a:gridCol w="3828862"/>
                <a:gridCol w="1943222"/>
                <a:gridCol w="1943222"/>
              </a:tblGrid>
              <a:tr h="500066">
                <a:tc>
                  <a:txBody>
                    <a:bodyPr/>
                    <a:lstStyle/>
                    <a:p>
                      <a:pPr algn="ctr">
                        <a:lnSpc>
                          <a:spcPts val="1200"/>
                        </a:lnSpc>
                        <a:spcAft>
                          <a:spcPts val="0"/>
                        </a:spcAft>
                      </a:pPr>
                      <a:endParaRPr lang="da-DK" sz="1400" dirty="0">
                        <a:solidFill>
                          <a:srgbClr val="015C91"/>
                        </a:solidFill>
                        <a:latin typeface="+mj-lt"/>
                        <a:ea typeface="Times New Roman"/>
                        <a:cs typeface="Times New Roman"/>
                      </a:endParaRPr>
                    </a:p>
                    <a:p>
                      <a:pPr algn="ctr">
                        <a:lnSpc>
                          <a:spcPts val="1200"/>
                        </a:lnSpc>
                        <a:spcAft>
                          <a:spcPts val="0"/>
                        </a:spcAft>
                      </a:pPr>
                      <a:r>
                        <a:rPr lang="en-US" sz="1400" b="1" dirty="0">
                          <a:solidFill>
                            <a:srgbClr val="015C91"/>
                          </a:solidFill>
                          <a:latin typeface="+mj-lt"/>
                          <a:ea typeface="Times New Roman"/>
                          <a:cs typeface="Times New Roman"/>
                        </a:rPr>
                        <a:t>Country of Residence</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b="1" dirty="0" smtClean="0">
                        <a:solidFill>
                          <a:srgbClr val="015C91"/>
                        </a:solidFill>
                        <a:latin typeface="+mj-lt"/>
                        <a:ea typeface="Times New Roman"/>
                        <a:cs typeface="Times New Roman"/>
                      </a:endParaRPr>
                    </a:p>
                    <a:p>
                      <a:pPr algn="ctr">
                        <a:lnSpc>
                          <a:spcPts val="1200"/>
                        </a:lnSpc>
                        <a:spcAft>
                          <a:spcPts val="0"/>
                        </a:spcAft>
                      </a:pPr>
                      <a:r>
                        <a:rPr lang="en-US" sz="1400" b="1" dirty="0" smtClean="0">
                          <a:solidFill>
                            <a:srgbClr val="015C91"/>
                          </a:solidFill>
                          <a:latin typeface="+mj-lt"/>
                          <a:ea typeface="Times New Roman"/>
                          <a:cs typeface="Times New Roman"/>
                        </a:rPr>
                        <a:t>2010 Visitation</a:t>
                      </a:r>
                      <a:endParaRPr lang="da-DK" sz="1400" dirty="0">
                        <a:solidFill>
                          <a:srgbClr val="015C91"/>
                        </a:solidFill>
                        <a:latin typeface="+mj-lt"/>
                        <a:ea typeface="Times New Roman"/>
                        <a:cs typeface="Times New Roman"/>
                      </a:endParaRPr>
                    </a:p>
                    <a:p>
                      <a:pPr algn="ctr">
                        <a:lnSpc>
                          <a:spcPts val="1200"/>
                        </a:lnSpc>
                        <a:spcAft>
                          <a:spcPts val="0"/>
                        </a:spcAft>
                      </a:pPr>
                      <a:r>
                        <a:rPr lang="en-US" sz="1400" b="1" dirty="0" smtClean="0">
                          <a:solidFill>
                            <a:srgbClr val="015C91"/>
                          </a:solidFill>
                          <a:latin typeface="+mj-lt"/>
                          <a:ea typeface="Times New Roman"/>
                          <a:cs typeface="Times New Roman"/>
                        </a:rPr>
                        <a:t>Total (</a:t>
                      </a:r>
                      <a:r>
                        <a:rPr lang="en-US" sz="1400" b="1" dirty="0">
                          <a:solidFill>
                            <a:srgbClr val="015C91"/>
                          </a:solidFill>
                          <a:latin typeface="+mj-lt"/>
                          <a:ea typeface="Times New Roman"/>
                          <a:cs typeface="Times New Roman"/>
                        </a:rPr>
                        <a:t>000)</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da-DK" sz="1400">
                        <a:solidFill>
                          <a:srgbClr val="015C91"/>
                        </a:solidFill>
                        <a:latin typeface="+mj-lt"/>
                        <a:ea typeface="Times New Roman"/>
                        <a:cs typeface="Times New Roman"/>
                      </a:endParaRPr>
                    </a:p>
                    <a:p>
                      <a:pPr algn="ctr">
                        <a:lnSpc>
                          <a:spcPts val="1200"/>
                        </a:lnSpc>
                        <a:spcAft>
                          <a:spcPts val="0"/>
                        </a:spcAft>
                      </a:pPr>
                      <a:r>
                        <a:rPr lang="en-US" sz="1400" b="1">
                          <a:solidFill>
                            <a:srgbClr val="015C91"/>
                          </a:solidFill>
                          <a:latin typeface="+mj-lt"/>
                          <a:ea typeface="Times New Roman"/>
                          <a:cs typeface="Times New Roman"/>
                        </a:rPr>
                        <a:t>Year of Previous Record</a:t>
                      </a:r>
                      <a:endParaRPr lang="da-DK" sz="140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26">
                <a:tc>
                  <a:txBody>
                    <a:bodyPr/>
                    <a:lstStyle/>
                    <a:p>
                      <a:pPr>
                        <a:lnSpc>
                          <a:spcPts val="1200"/>
                        </a:lnSpc>
                        <a:spcAft>
                          <a:spcPts val="0"/>
                        </a:spcAft>
                      </a:pPr>
                      <a:endParaRPr lang="en-US" sz="1400" dirty="0" smtClean="0">
                        <a:solidFill>
                          <a:srgbClr val="015C91"/>
                        </a:solidFill>
                        <a:latin typeface="+mj-lt"/>
                        <a:ea typeface="Times New Roman"/>
                        <a:cs typeface="Times New Roman"/>
                      </a:endParaRPr>
                    </a:p>
                    <a:p>
                      <a:pPr>
                        <a:lnSpc>
                          <a:spcPts val="1200"/>
                        </a:lnSpc>
                        <a:spcAft>
                          <a:spcPts val="0"/>
                        </a:spcAft>
                      </a:pPr>
                      <a:r>
                        <a:rPr lang="en-US" sz="1400" dirty="0" smtClean="0">
                          <a:solidFill>
                            <a:srgbClr val="015C91"/>
                          </a:solidFill>
                          <a:latin typeface="+mj-lt"/>
                          <a:ea typeface="Times New Roman"/>
                          <a:cs typeface="Times New Roman"/>
                        </a:rPr>
                        <a:t>France</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1,342</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2008</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325">
                <a:tc>
                  <a:txBody>
                    <a:bodyPr/>
                    <a:lstStyle/>
                    <a:p>
                      <a:pPr>
                        <a:lnSpc>
                          <a:spcPts val="1200"/>
                        </a:lnSpc>
                        <a:spcAft>
                          <a:spcPts val="0"/>
                        </a:spcAft>
                      </a:pPr>
                      <a:endParaRPr lang="en-US" sz="1400" dirty="0" smtClean="0">
                        <a:solidFill>
                          <a:srgbClr val="015C91"/>
                        </a:solidFill>
                        <a:latin typeface="+mj-lt"/>
                        <a:ea typeface="Times New Roman"/>
                        <a:cs typeface="Times New Roman"/>
                      </a:endParaRPr>
                    </a:p>
                    <a:p>
                      <a:pPr>
                        <a:lnSpc>
                          <a:spcPts val="1200"/>
                        </a:lnSpc>
                        <a:spcAft>
                          <a:spcPts val="0"/>
                        </a:spcAft>
                      </a:pPr>
                      <a:r>
                        <a:rPr lang="en-US" sz="1400" dirty="0" smtClean="0">
                          <a:solidFill>
                            <a:srgbClr val="015C91"/>
                          </a:solidFill>
                          <a:latin typeface="+mj-lt"/>
                          <a:ea typeface="Times New Roman"/>
                          <a:cs typeface="Times New Roman"/>
                        </a:rPr>
                        <a:t>Brazil</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1,198</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1997</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26">
                <a:tc>
                  <a:txBody>
                    <a:bodyPr/>
                    <a:lstStyle/>
                    <a:p>
                      <a:pPr>
                        <a:lnSpc>
                          <a:spcPts val="1200"/>
                        </a:lnSpc>
                        <a:spcAft>
                          <a:spcPts val="0"/>
                        </a:spcAft>
                      </a:pPr>
                      <a:endParaRPr lang="en-US" sz="1400" dirty="0" smtClean="0">
                        <a:solidFill>
                          <a:srgbClr val="015C91"/>
                        </a:solidFill>
                        <a:latin typeface="+mj-lt"/>
                        <a:ea typeface="Times New Roman"/>
                        <a:cs typeface="Times New Roman"/>
                      </a:endParaRPr>
                    </a:p>
                    <a:p>
                      <a:pPr>
                        <a:lnSpc>
                          <a:spcPts val="1200"/>
                        </a:lnSpc>
                        <a:spcAft>
                          <a:spcPts val="0"/>
                        </a:spcAft>
                      </a:pPr>
                      <a:r>
                        <a:rPr lang="en-US" sz="1400" dirty="0" smtClean="0">
                          <a:solidFill>
                            <a:srgbClr val="015C91"/>
                          </a:solidFill>
                          <a:latin typeface="+mj-lt"/>
                          <a:ea typeface="Times New Roman"/>
                          <a:cs typeface="Times New Roman"/>
                        </a:rPr>
                        <a:t>South </a:t>
                      </a:r>
                      <a:r>
                        <a:rPr lang="en-US" sz="1400" dirty="0">
                          <a:solidFill>
                            <a:srgbClr val="015C91"/>
                          </a:solidFill>
                          <a:latin typeface="+mj-lt"/>
                          <a:ea typeface="Times New Roman"/>
                          <a:cs typeface="Times New Roman"/>
                        </a:rPr>
                        <a:t>Korea</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1,108</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2007</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26">
                <a:tc>
                  <a:txBody>
                    <a:bodyPr/>
                    <a:lstStyle/>
                    <a:p>
                      <a:pPr>
                        <a:lnSpc>
                          <a:spcPts val="1200"/>
                        </a:lnSpc>
                        <a:spcAft>
                          <a:spcPts val="0"/>
                        </a:spcAft>
                      </a:pPr>
                      <a:endParaRPr lang="en-US" sz="1400" dirty="0" smtClean="0">
                        <a:solidFill>
                          <a:srgbClr val="015C91"/>
                        </a:solidFill>
                        <a:latin typeface="+mj-lt"/>
                        <a:ea typeface="Times New Roman"/>
                        <a:cs typeface="Times New Roman"/>
                      </a:endParaRPr>
                    </a:p>
                    <a:p>
                      <a:pPr>
                        <a:lnSpc>
                          <a:spcPts val="1200"/>
                        </a:lnSpc>
                        <a:spcAft>
                          <a:spcPts val="0"/>
                        </a:spcAft>
                      </a:pPr>
                      <a:r>
                        <a:rPr lang="en-US" sz="1400" dirty="0" smtClean="0">
                          <a:solidFill>
                            <a:srgbClr val="015C91"/>
                          </a:solidFill>
                          <a:latin typeface="+mj-lt"/>
                          <a:ea typeface="Times New Roman"/>
                          <a:cs typeface="Times New Roman"/>
                        </a:rPr>
                        <a:t>Australia</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904</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2009</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26">
                <a:tc>
                  <a:txBody>
                    <a:bodyPr/>
                    <a:lstStyle/>
                    <a:p>
                      <a:pPr>
                        <a:lnSpc>
                          <a:spcPts val="1200"/>
                        </a:lnSpc>
                        <a:spcAft>
                          <a:spcPts val="0"/>
                        </a:spcAft>
                      </a:pPr>
                      <a:endParaRPr lang="en-US" sz="1400" dirty="0" smtClean="0">
                        <a:solidFill>
                          <a:srgbClr val="015C91"/>
                        </a:solidFill>
                        <a:latin typeface="+mj-lt"/>
                        <a:ea typeface="Times New Roman"/>
                        <a:cs typeface="Times New Roman"/>
                      </a:endParaRPr>
                    </a:p>
                    <a:p>
                      <a:pPr>
                        <a:lnSpc>
                          <a:spcPts val="1200"/>
                        </a:lnSpc>
                        <a:spcAft>
                          <a:spcPts val="0"/>
                        </a:spcAft>
                      </a:pPr>
                      <a:r>
                        <a:rPr lang="en-US" sz="1400" dirty="0" smtClean="0">
                          <a:solidFill>
                            <a:srgbClr val="015C91"/>
                          </a:solidFill>
                          <a:latin typeface="+mj-lt"/>
                          <a:ea typeface="Times New Roman"/>
                          <a:cs typeface="Times New Roman"/>
                        </a:rPr>
                        <a:t>Italy</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838</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2008</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26">
                <a:tc>
                  <a:txBody>
                    <a:bodyPr/>
                    <a:lstStyle/>
                    <a:p>
                      <a:pPr>
                        <a:lnSpc>
                          <a:spcPts val="1200"/>
                        </a:lnSpc>
                        <a:spcAft>
                          <a:spcPts val="0"/>
                        </a:spcAft>
                      </a:pPr>
                      <a:endParaRPr lang="en-US" sz="1400" dirty="0" smtClean="0">
                        <a:solidFill>
                          <a:srgbClr val="015C91"/>
                        </a:solidFill>
                        <a:latin typeface="+mj-lt"/>
                        <a:ea typeface="Times New Roman"/>
                        <a:cs typeface="Times New Roman"/>
                      </a:endParaRPr>
                    </a:p>
                    <a:p>
                      <a:pPr>
                        <a:lnSpc>
                          <a:spcPts val="1200"/>
                        </a:lnSpc>
                        <a:spcAft>
                          <a:spcPts val="0"/>
                        </a:spcAft>
                      </a:pPr>
                      <a:r>
                        <a:rPr lang="en-US" sz="1400" dirty="0" smtClean="0">
                          <a:solidFill>
                            <a:srgbClr val="015C91"/>
                          </a:solidFill>
                          <a:latin typeface="+mj-lt"/>
                          <a:ea typeface="Times New Roman"/>
                          <a:cs typeface="Times New Roman"/>
                        </a:rPr>
                        <a:t>People’s </a:t>
                      </a:r>
                      <a:r>
                        <a:rPr lang="en-US" sz="1400" dirty="0">
                          <a:solidFill>
                            <a:srgbClr val="015C91"/>
                          </a:solidFill>
                          <a:latin typeface="+mj-lt"/>
                          <a:ea typeface="Times New Roman"/>
                          <a:cs typeface="Times New Roman"/>
                        </a:rPr>
                        <a:t>Republic of China</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802</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2009</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26">
                <a:tc>
                  <a:txBody>
                    <a:bodyPr/>
                    <a:lstStyle/>
                    <a:p>
                      <a:pPr>
                        <a:lnSpc>
                          <a:spcPts val="1200"/>
                        </a:lnSpc>
                        <a:spcAft>
                          <a:spcPts val="0"/>
                        </a:spcAft>
                      </a:pPr>
                      <a:endParaRPr lang="en-US" sz="1400" dirty="0" smtClean="0">
                        <a:solidFill>
                          <a:srgbClr val="015C91"/>
                        </a:solidFill>
                        <a:latin typeface="+mj-lt"/>
                        <a:ea typeface="Times New Roman"/>
                        <a:cs typeface="Times New Roman"/>
                      </a:endParaRPr>
                    </a:p>
                    <a:p>
                      <a:pPr>
                        <a:lnSpc>
                          <a:spcPts val="1200"/>
                        </a:lnSpc>
                        <a:spcAft>
                          <a:spcPts val="0"/>
                        </a:spcAft>
                      </a:pPr>
                      <a:r>
                        <a:rPr lang="en-US" sz="1400" dirty="0" smtClean="0">
                          <a:solidFill>
                            <a:srgbClr val="015C91"/>
                          </a:solidFill>
                          <a:latin typeface="+mj-lt"/>
                          <a:ea typeface="Times New Roman"/>
                          <a:cs typeface="Times New Roman"/>
                        </a:rPr>
                        <a:t>India </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651</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2008</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26">
                <a:tc>
                  <a:txBody>
                    <a:bodyPr/>
                    <a:lstStyle/>
                    <a:p>
                      <a:pPr>
                        <a:lnSpc>
                          <a:spcPts val="1200"/>
                        </a:lnSpc>
                        <a:spcAft>
                          <a:spcPts val="0"/>
                        </a:spcAft>
                      </a:pPr>
                      <a:endParaRPr lang="en-US" sz="1400" dirty="0" smtClean="0">
                        <a:solidFill>
                          <a:srgbClr val="015C91"/>
                        </a:solidFill>
                        <a:latin typeface="+mj-lt"/>
                        <a:ea typeface="Times New Roman"/>
                        <a:cs typeface="Times New Roman"/>
                      </a:endParaRPr>
                    </a:p>
                    <a:p>
                      <a:pPr>
                        <a:lnSpc>
                          <a:spcPts val="1200"/>
                        </a:lnSpc>
                        <a:spcAft>
                          <a:spcPts val="0"/>
                        </a:spcAft>
                      </a:pPr>
                      <a:r>
                        <a:rPr lang="en-US" sz="1400" dirty="0" smtClean="0">
                          <a:solidFill>
                            <a:srgbClr val="015C91"/>
                          </a:solidFill>
                          <a:latin typeface="+mj-lt"/>
                          <a:ea typeface="Times New Roman"/>
                          <a:cs typeface="Times New Roman"/>
                        </a:rPr>
                        <a:t>Colombia</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495</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2009</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26">
                <a:tc>
                  <a:txBody>
                    <a:bodyPr/>
                    <a:lstStyle/>
                    <a:p>
                      <a:pPr>
                        <a:lnSpc>
                          <a:spcPts val="1200"/>
                        </a:lnSpc>
                        <a:spcAft>
                          <a:spcPts val="0"/>
                        </a:spcAft>
                      </a:pPr>
                      <a:endParaRPr lang="en-US" sz="1400" b="1" dirty="0" smtClean="0">
                        <a:solidFill>
                          <a:srgbClr val="FF0000"/>
                        </a:solidFill>
                        <a:latin typeface="+mj-lt"/>
                        <a:ea typeface="Times New Roman"/>
                        <a:cs typeface="Times New Roman"/>
                      </a:endParaRPr>
                    </a:p>
                    <a:p>
                      <a:pPr>
                        <a:lnSpc>
                          <a:spcPts val="1200"/>
                        </a:lnSpc>
                        <a:spcAft>
                          <a:spcPts val="0"/>
                        </a:spcAft>
                      </a:pPr>
                      <a:r>
                        <a:rPr lang="en-US" sz="1400" b="1" dirty="0" smtClean="0">
                          <a:solidFill>
                            <a:srgbClr val="FF0000"/>
                          </a:solidFill>
                          <a:latin typeface="+mj-lt"/>
                          <a:ea typeface="Times New Roman"/>
                          <a:cs typeface="Times New Roman"/>
                        </a:rPr>
                        <a:t>Denmark</a:t>
                      </a:r>
                      <a:endParaRPr lang="da-DK" sz="1400" b="1" dirty="0">
                        <a:solidFill>
                          <a:srgbClr val="FF0000"/>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b="1" dirty="0" smtClean="0">
                        <a:solidFill>
                          <a:srgbClr val="FF0000"/>
                        </a:solidFill>
                        <a:latin typeface="+mj-lt"/>
                        <a:ea typeface="Times New Roman"/>
                        <a:cs typeface="Times New Roman"/>
                      </a:endParaRPr>
                    </a:p>
                    <a:p>
                      <a:pPr algn="ctr">
                        <a:lnSpc>
                          <a:spcPts val="1200"/>
                        </a:lnSpc>
                        <a:spcAft>
                          <a:spcPts val="0"/>
                        </a:spcAft>
                      </a:pPr>
                      <a:r>
                        <a:rPr lang="en-US" sz="1400" b="1" dirty="0" smtClean="0">
                          <a:solidFill>
                            <a:srgbClr val="FF0000"/>
                          </a:solidFill>
                          <a:latin typeface="+mj-lt"/>
                          <a:ea typeface="Times New Roman"/>
                          <a:cs typeface="Times New Roman"/>
                        </a:rPr>
                        <a:t>259</a:t>
                      </a:r>
                      <a:endParaRPr lang="da-DK" sz="1400" b="1" dirty="0">
                        <a:solidFill>
                          <a:srgbClr val="FF0000"/>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b="1" dirty="0" smtClean="0">
                        <a:solidFill>
                          <a:srgbClr val="FF0000"/>
                        </a:solidFill>
                        <a:latin typeface="+mj-lt"/>
                        <a:ea typeface="Times New Roman"/>
                        <a:cs typeface="Times New Roman"/>
                      </a:endParaRPr>
                    </a:p>
                    <a:p>
                      <a:pPr algn="ctr">
                        <a:lnSpc>
                          <a:spcPts val="1200"/>
                        </a:lnSpc>
                        <a:spcAft>
                          <a:spcPts val="0"/>
                        </a:spcAft>
                      </a:pPr>
                      <a:r>
                        <a:rPr lang="en-US" sz="1400" b="1" dirty="0" smtClean="0">
                          <a:solidFill>
                            <a:srgbClr val="FF0000"/>
                          </a:solidFill>
                          <a:latin typeface="+mj-lt"/>
                          <a:ea typeface="Times New Roman"/>
                          <a:cs typeface="Times New Roman"/>
                        </a:rPr>
                        <a:t>2008</a:t>
                      </a:r>
                      <a:endParaRPr lang="da-DK" sz="1400" b="1" dirty="0">
                        <a:solidFill>
                          <a:srgbClr val="FF0000"/>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26">
                <a:tc>
                  <a:txBody>
                    <a:bodyPr/>
                    <a:lstStyle/>
                    <a:p>
                      <a:pPr>
                        <a:lnSpc>
                          <a:spcPts val="1200"/>
                        </a:lnSpc>
                        <a:spcAft>
                          <a:spcPts val="0"/>
                        </a:spcAft>
                      </a:pPr>
                      <a:endParaRPr lang="en-US" sz="1400" dirty="0" smtClean="0">
                        <a:solidFill>
                          <a:srgbClr val="015C91"/>
                        </a:solidFill>
                        <a:latin typeface="+mj-lt"/>
                        <a:ea typeface="Times New Roman"/>
                        <a:cs typeface="Times New Roman"/>
                      </a:endParaRPr>
                    </a:p>
                    <a:p>
                      <a:pPr>
                        <a:lnSpc>
                          <a:spcPts val="1200"/>
                        </a:lnSpc>
                        <a:spcAft>
                          <a:spcPts val="0"/>
                        </a:spcAft>
                      </a:pPr>
                      <a:r>
                        <a:rPr lang="en-US" sz="1400" dirty="0" smtClean="0">
                          <a:solidFill>
                            <a:srgbClr val="015C91"/>
                          </a:solidFill>
                          <a:latin typeface="+mj-lt"/>
                          <a:ea typeface="Times New Roman"/>
                          <a:cs typeface="Times New Roman"/>
                        </a:rPr>
                        <a:t>Norway</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221</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2008</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26">
                <a:tc>
                  <a:txBody>
                    <a:bodyPr/>
                    <a:lstStyle/>
                    <a:p>
                      <a:pPr>
                        <a:lnSpc>
                          <a:spcPts val="1200"/>
                        </a:lnSpc>
                        <a:spcAft>
                          <a:spcPts val="0"/>
                        </a:spcAft>
                      </a:pPr>
                      <a:endParaRPr lang="en-US" sz="1400" dirty="0" smtClean="0">
                        <a:solidFill>
                          <a:srgbClr val="015C91"/>
                        </a:solidFill>
                        <a:latin typeface="+mj-lt"/>
                        <a:ea typeface="Times New Roman"/>
                        <a:cs typeface="Times New Roman"/>
                      </a:endParaRPr>
                    </a:p>
                    <a:p>
                      <a:pPr>
                        <a:lnSpc>
                          <a:spcPts val="1200"/>
                        </a:lnSpc>
                        <a:spcAft>
                          <a:spcPts val="0"/>
                        </a:spcAft>
                      </a:pPr>
                      <a:r>
                        <a:rPr lang="en-US" sz="1400" dirty="0" smtClean="0">
                          <a:solidFill>
                            <a:srgbClr val="015C91"/>
                          </a:solidFill>
                          <a:latin typeface="+mj-lt"/>
                          <a:ea typeface="Times New Roman"/>
                          <a:cs typeface="Times New Roman"/>
                        </a:rPr>
                        <a:t>Ecuador</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196</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2009</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26">
                <a:tc>
                  <a:txBody>
                    <a:bodyPr/>
                    <a:lstStyle/>
                    <a:p>
                      <a:pPr>
                        <a:lnSpc>
                          <a:spcPts val="1200"/>
                        </a:lnSpc>
                        <a:spcAft>
                          <a:spcPts val="0"/>
                        </a:spcAft>
                      </a:pPr>
                      <a:endParaRPr lang="en-US" sz="1400" dirty="0" smtClean="0">
                        <a:solidFill>
                          <a:srgbClr val="015C91"/>
                        </a:solidFill>
                        <a:latin typeface="+mj-lt"/>
                        <a:ea typeface="Times New Roman"/>
                        <a:cs typeface="Times New Roman"/>
                      </a:endParaRPr>
                    </a:p>
                    <a:p>
                      <a:pPr>
                        <a:lnSpc>
                          <a:spcPts val="1200"/>
                        </a:lnSpc>
                        <a:spcAft>
                          <a:spcPts val="0"/>
                        </a:spcAft>
                      </a:pPr>
                      <a:r>
                        <a:rPr lang="en-US" sz="1400" dirty="0" smtClean="0">
                          <a:solidFill>
                            <a:srgbClr val="015C91"/>
                          </a:solidFill>
                          <a:latin typeface="+mj-lt"/>
                          <a:ea typeface="Times New Roman"/>
                          <a:cs typeface="Times New Roman"/>
                        </a:rPr>
                        <a:t>New </a:t>
                      </a:r>
                      <a:r>
                        <a:rPr lang="en-US" sz="1400" dirty="0">
                          <a:solidFill>
                            <a:srgbClr val="015C91"/>
                          </a:solidFill>
                          <a:latin typeface="+mj-lt"/>
                          <a:ea typeface="Times New Roman"/>
                          <a:cs typeface="Times New Roman"/>
                        </a:rPr>
                        <a:t>Zealand</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175</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1990</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26">
                <a:tc>
                  <a:txBody>
                    <a:bodyPr/>
                    <a:lstStyle/>
                    <a:p>
                      <a:pPr>
                        <a:lnSpc>
                          <a:spcPts val="1200"/>
                        </a:lnSpc>
                        <a:spcAft>
                          <a:spcPts val="0"/>
                        </a:spcAft>
                      </a:pPr>
                      <a:endParaRPr lang="en-US" sz="1400" dirty="0" smtClean="0">
                        <a:solidFill>
                          <a:srgbClr val="015C91"/>
                        </a:solidFill>
                        <a:latin typeface="+mj-lt"/>
                        <a:ea typeface="Times New Roman"/>
                        <a:cs typeface="Times New Roman"/>
                      </a:endParaRPr>
                    </a:p>
                    <a:p>
                      <a:pPr>
                        <a:lnSpc>
                          <a:spcPts val="1200"/>
                        </a:lnSpc>
                        <a:spcAft>
                          <a:spcPts val="0"/>
                        </a:spcAft>
                      </a:pPr>
                      <a:r>
                        <a:rPr lang="en-US" sz="1400" dirty="0" smtClean="0">
                          <a:solidFill>
                            <a:srgbClr val="015C91"/>
                          </a:solidFill>
                          <a:latin typeface="+mj-lt"/>
                          <a:ea typeface="Times New Roman"/>
                          <a:cs typeface="Times New Roman"/>
                        </a:rPr>
                        <a:t>Russia</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175</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2008</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26">
                <a:tc>
                  <a:txBody>
                    <a:bodyPr/>
                    <a:lstStyle/>
                    <a:p>
                      <a:pPr>
                        <a:lnSpc>
                          <a:spcPts val="1200"/>
                        </a:lnSpc>
                        <a:spcAft>
                          <a:spcPts val="0"/>
                        </a:spcAft>
                      </a:pPr>
                      <a:endParaRPr lang="en-US" sz="1400" dirty="0" smtClean="0">
                        <a:solidFill>
                          <a:srgbClr val="015C91"/>
                        </a:solidFill>
                        <a:latin typeface="+mj-lt"/>
                        <a:ea typeface="Times New Roman"/>
                        <a:cs typeface="Times New Roman"/>
                      </a:endParaRPr>
                    </a:p>
                    <a:p>
                      <a:pPr>
                        <a:lnSpc>
                          <a:spcPts val="1200"/>
                        </a:lnSpc>
                        <a:spcAft>
                          <a:spcPts val="0"/>
                        </a:spcAft>
                      </a:pPr>
                      <a:r>
                        <a:rPr lang="en-US" sz="1400" dirty="0" smtClean="0">
                          <a:solidFill>
                            <a:srgbClr val="015C91"/>
                          </a:solidFill>
                          <a:latin typeface="+mj-lt"/>
                          <a:ea typeface="Times New Roman"/>
                          <a:cs typeface="Times New Roman"/>
                        </a:rPr>
                        <a:t>Panama</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119</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2009</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26">
                <a:tc>
                  <a:txBody>
                    <a:bodyPr/>
                    <a:lstStyle/>
                    <a:p>
                      <a:pPr>
                        <a:lnSpc>
                          <a:spcPts val="1200"/>
                        </a:lnSpc>
                        <a:spcAft>
                          <a:spcPts val="0"/>
                        </a:spcAft>
                      </a:pPr>
                      <a:endParaRPr lang="en-US" sz="1400" dirty="0" smtClean="0">
                        <a:solidFill>
                          <a:srgbClr val="015C91"/>
                        </a:solidFill>
                        <a:latin typeface="+mj-lt"/>
                        <a:ea typeface="Times New Roman"/>
                        <a:cs typeface="Times New Roman"/>
                      </a:endParaRPr>
                    </a:p>
                    <a:p>
                      <a:pPr>
                        <a:lnSpc>
                          <a:spcPts val="1200"/>
                        </a:lnSpc>
                        <a:spcAft>
                          <a:spcPts val="0"/>
                        </a:spcAft>
                      </a:pPr>
                      <a:r>
                        <a:rPr lang="en-US" sz="1400" dirty="0" smtClean="0">
                          <a:solidFill>
                            <a:srgbClr val="015C91"/>
                          </a:solidFill>
                          <a:latin typeface="+mj-lt"/>
                          <a:ea typeface="Times New Roman"/>
                          <a:cs typeface="Times New Roman"/>
                        </a:rPr>
                        <a:t>Turkey</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115</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2008</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26">
                <a:tc>
                  <a:txBody>
                    <a:bodyPr/>
                    <a:lstStyle/>
                    <a:p>
                      <a:pPr>
                        <a:lnSpc>
                          <a:spcPts val="1200"/>
                        </a:lnSpc>
                        <a:spcAft>
                          <a:spcPts val="0"/>
                        </a:spcAft>
                      </a:pPr>
                      <a:endParaRPr lang="en-US" sz="1400" dirty="0" smtClean="0">
                        <a:solidFill>
                          <a:srgbClr val="015C91"/>
                        </a:solidFill>
                        <a:latin typeface="+mj-lt"/>
                        <a:ea typeface="Times New Roman"/>
                        <a:cs typeface="Times New Roman"/>
                      </a:endParaRPr>
                    </a:p>
                    <a:p>
                      <a:pPr>
                        <a:lnSpc>
                          <a:spcPts val="1200"/>
                        </a:lnSpc>
                        <a:spcAft>
                          <a:spcPts val="0"/>
                        </a:spcAft>
                      </a:pPr>
                      <a:r>
                        <a:rPr lang="en-US" sz="1400" dirty="0" smtClean="0">
                          <a:solidFill>
                            <a:srgbClr val="015C91"/>
                          </a:solidFill>
                          <a:latin typeface="+mj-lt"/>
                          <a:ea typeface="Times New Roman"/>
                          <a:cs typeface="Times New Roman"/>
                        </a:rPr>
                        <a:t>Portugal</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94</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2008</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26">
                <a:tc>
                  <a:txBody>
                    <a:bodyPr/>
                    <a:lstStyle/>
                    <a:p>
                      <a:pPr>
                        <a:lnSpc>
                          <a:spcPts val="1200"/>
                        </a:lnSpc>
                        <a:spcAft>
                          <a:spcPts val="0"/>
                        </a:spcAft>
                      </a:pPr>
                      <a:endParaRPr lang="en-US" sz="1400" dirty="0" smtClean="0">
                        <a:solidFill>
                          <a:srgbClr val="015C91"/>
                        </a:solidFill>
                        <a:latin typeface="+mj-lt"/>
                        <a:ea typeface="Times New Roman"/>
                        <a:cs typeface="Times New Roman"/>
                      </a:endParaRPr>
                    </a:p>
                    <a:p>
                      <a:pPr>
                        <a:lnSpc>
                          <a:spcPts val="1200"/>
                        </a:lnSpc>
                        <a:spcAft>
                          <a:spcPts val="0"/>
                        </a:spcAft>
                      </a:pPr>
                      <a:r>
                        <a:rPr lang="en-US" sz="1400" dirty="0" smtClean="0">
                          <a:solidFill>
                            <a:srgbClr val="015C91"/>
                          </a:solidFill>
                          <a:latin typeface="+mj-lt"/>
                          <a:ea typeface="Times New Roman"/>
                          <a:cs typeface="Times New Roman"/>
                        </a:rPr>
                        <a:t>Nigeria</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16</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400" dirty="0" smtClean="0">
                        <a:solidFill>
                          <a:srgbClr val="015C91"/>
                        </a:solidFill>
                        <a:latin typeface="+mj-lt"/>
                        <a:ea typeface="Times New Roman"/>
                        <a:cs typeface="Times New Roman"/>
                      </a:endParaRPr>
                    </a:p>
                    <a:p>
                      <a:pPr algn="ctr">
                        <a:lnSpc>
                          <a:spcPts val="1200"/>
                        </a:lnSpc>
                        <a:spcAft>
                          <a:spcPts val="0"/>
                        </a:spcAft>
                      </a:pPr>
                      <a:r>
                        <a:rPr lang="en-US" sz="1400" dirty="0" smtClean="0">
                          <a:solidFill>
                            <a:srgbClr val="015C91"/>
                          </a:solidFill>
                          <a:latin typeface="+mj-lt"/>
                          <a:ea typeface="Times New Roman"/>
                          <a:cs typeface="Times New Roman"/>
                        </a:rPr>
                        <a:t>2008</a:t>
                      </a:r>
                      <a:endParaRPr lang="da-DK" sz="1400" dirty="0">
                        <a:solidFill>
                          <a:srgbClr val="015C91"/>
                        </a:solidFill>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kstboks 6"/>
          <p:cNvSpPr txBox="1"/>
          <p:nvPr/>
        </p:nvSpPr>
        <p:spPr>
          <a:xfrm>
            <a:off x="1355057" y="633976"/>
            <a:ext cx="7949742" cy="369332"/>
          </a:xfrm>
          <a:prstGeom prst="rect">
            <a:avLst/>
          </a:prstGeom>
          <a:noFill/>
        </p:spPr>
        <p:txBody>
          <a:bodyPr wrap="square" rtlCol="0">
            <a:spAutoFit/>
          </a:bodyPr>
          <a:lstStyle/>
          <a:p>
            <a:r>
              <a:rPr lang="en-US" b="1" dirty="0" smtClean="0">
                <a:solidFill>
                  <a:srgbClr val="015C91"/>
                </a:solidFill>
              </a:rPr>
              <a:t>17 of the Top 50 Overseas Markets Set Visitation Records in 2010</a:t>
            </a:r>
            <a:endParaRPr lang="da-DK" dirty="0">
              <a:solidFill>
                <a:srgbClr val="015C91"/>
              </a:solidFill>
            </a:endParaRPr>
          </a:p>
        </p:txBody>
      </p:sp>
      <p:pic>
        <p:nvPicPr>
          <p:cNvPr id="8" name="Picture 1" descr="Z:\Clients\Discover DA DK\LOGO\DAmericaDenmark.jpg"/>
          <p:cNvPicPr>
            <a:picLocks noChangeAspect="1" noChangeArrowheads="1"/>
          </p:cNvPicPr>
          <p:nvPr/>
        </p:nvPicPr>
        <p:blipFill>
          <a:blip r:embed="rId2" cstate="print"/>
          <a:srcRect/>
          <a:stretch>
            <a:fillRect/>
          </a:stretch>
        </p:blipFill>
        <p:spPr bwMode="auto">
          <a:xfrm>
            <a:off x="140612" y="211338"/>
            <a:ext cx="2428891" cy="42267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6102" y="857232"/>
            <a:ext cx="9042598" cy="400110"/>
          </a:xfrm>
          <a:prstGeom prst="rect">
            <a:avLst/>
          </a:prstGeom>
          <a:noFill/>
        </p:spPr>
        <p:txBody>
          <a:bodyPr wrap="square" rtlCol="0">
            <a:spAutoFit/>
          </a:bodyPr>
          <a:lstStyle/>
          <a:p>
            <a:pPr algn="ctr"/>
            <a:r>
              <a:rPr lang="en-US" sz="2000" b="1" dirty="0">
                <a:solidFill>
                  <a:srgbClr val="015C91"/>
                </a:solidFill>
              </a:rPr>
              <a:t>Forecast of International Travelers to the United States by Top Origin Countries</a:t>
            </a:r>
            <a:endParaRPr lang="en-US" sz="2000" dirty="0">
              <a:solidFill>
                <a:srgbClr val="015C91"/>
              </a:solidFill>
            </a:endParaRPr>
          </a:p>
        </p:txBody>
      </p:sp>
      <p:pic>
        <p:nvPicPr>
          <p:cNvPr id="2059" name="Picture 11"/>
          <p:cNvPicPr>
            <a:picLocks noChangeAspect="1" noChangeArrowheads="1"/>
          </p:cNvPicPr>
          <p:nvPr/>
        </p:nvPicPr>
        <p:blipFill>
          <a:blip r:embed="rId2" cstate="print"/>
          <a:srcRect l="16667" t="12500" r="16666" b="25000"/>
          <a:stretch>
            <a:fillRect/>
          </a:stretch>
        </p:blipFill>
        <p:spPr bwMode="auto">
          <a:xfrm>
            <a:off x="0" y="1357298"/>
            <a:ext cx="9144000" cy="5357850"/>
          </a:xfrm>
          <a:prstGeom prst="rect">
            <a:avLst/>
          </a:prstGeom>
          <a:noFill/>
          <a:ln w="9525">
            <a:noFill/>
            <a:miter lim="800000"/>
            <a:headEnd/>
            <a:tailEnd/>
          </a:ln>
          <a:effectLst/>
        </p:spPr>
      </p:pic>
      <p:pic>
        <p:nvPicPr>
          <p:cNvPr id="6" name="Picture 1" descr="Z:\Clients\Discover DA DK\LOGO\DAmericaDenmark.jpg"/>
          <p:cNvPicPr>
            <a:picLocks noChangeAspect="1" noChangeArrowheads="1"/>
          </p:cNvPicPr>
          <p:nvPr/>
        </p:nvPicPr>
        <p:blipFill>
          <a:blip r:embed="rId3" cstate="print"/>
          <a:srcRect/>
          <a:stretch>
            <a:fillRect/>
          </a:stretch>
        </p:blipFill>
        <p:spPr bwMode="auto">
          <a:xfrm>
            <a:off x="140612" y="211338"/>
            <a:ext cx="2428891" cy="422679"/>
          </a:xfrm>
          <a:prstGeom prst="rect">
            <a:avLst/>
          </a:prstGeom>
          <a:noFill/>
        </p:spPr>
      </p:pic>
    </p:spTree>
    <p:extLst>
      <p:ext uri="{BB962C8B-B14F-4D97-AF65-F5344CB8AC3E}">
        <p14:creationId xmlns="" xmlns:p14="http://schemas.microsoft.com/office/powerpoint/2010/main" val="292816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142844" y="714356"/>
            <a:ext cx="8530669" cy="400110"/>
          </a:xfrm>
          <a:prstGeom prst="rect">
            <a:avLst/>
          </a:prstGeom>
          <a:noFill/>
        </p:spPr>
        <p:txBody>
          <a:bodyPr wrap="none" rtlCol="0">
            <a:spAutoFit/>
          </a:bodyPr>
          <a:lstStyle/>
          <a:p>
            <a:r>
              <a:rPr lang="en-US" sz="2000" b="1" dirty="0">
                <a:solidFill>
                  <a:srgbClr val="015C91"/>
                </a:solidFill>
              </a:rPr>
              <a:t>Forecast of International Travelers to the United States by Top Origin Countries</a:t>
            </a:r>
            <a:endParaRPr lang="en-US" sz="2000" dirty="0">
              <a:solidFill>
                <a:srgbClr val="015C91"/>
              </a:solidFill>
            </a:endParaRPr>
          </a:p>
        </p:txBody>
      </p:sp>
      <p:pic>
        <p:nvPicPr>
          <p:cNvPr id="32778" name="Picture 10"/>
          <p:cNvPicPr>
            <a:picLocks noChangeAspect="1" noChangeArrowheads="1"/>
          </p:cNvPicPr>
          <p:nvPr/>
        </p:nvPicPr>
        <p:blipFill>
          <a:blip r:embed="rId2" cstate="print"/>
          <a:srcRect l="16667" t="12500" r="17187" b="24166"/>
          <a:stretch>
            <a:fillRect/>
          </a:stretch>
        </p:blipFill>
        <p:spPr bwMode="auto">
          <a:xfrm>
            <a:off x="0" y="1428712"/>
            <a:ext cx="9072626" cy="5429288"/>
          </a:xfrm>
          <a:prstGeom prst="rect">
            <a:avLst/>
          </a:prstGeom>
          <a:noFill/>
          <a:ln w="9525">
            <a:noFill/>
            <a:miter lim="800000"/>
            <a:headEnd/>
            <a:tailEnd/>
          </a:ln>
          <a:effectLst/>
        </p:spPr>
      </p:pic>
      <p:pic>
        <p:nvPicPr>
          <p:cNvPr id="7" name="Picture 1" descr="Z:\Clients\Discover DA DK\LOGO\DAmericaDenmark.jpg"/>
          <p:cNvPicPr>
            <a:picLocks noChangeAspect="1" noChangeArrowheads="1"/>
          </p:cNvPicPr>
          <p:nvPr/>
        </p:nvPicPr>
        <p:blipFill>
          <a:blip r:embed="rId3" cstate="print"/>
          <a:srcRect/>
          <a:stretch>
            <a:fillRect/>
          </a:stretch>
        </p:blipFill>
        <p:spPr bwMode="auto">
          <a:xfrm>
            <a:off x="140612" y="211338"/>
            <a:ext cx="2428891" cy="422679"/>
          </a:xfrm>
          <a:prstGeom prst="rect">
            <a:avLst/>
          </a:prstGeom>
          <a:noFill/>
        </p:spPr>
      </p:pic>
    </p:spTree>
    <p:extLst>
      <p:ext uri="{BB962C8B-B14F-4D97-AF65-F5344CB8AC3E}">
        <p14:creationId xmlns="" xmlns:p14="http://schemas.microsoft.com/office/powerpoint/2010/main" val="292816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kstboks 5"/>
          <p:cNvSpPr txBox="1">
            <a:spLocks noChangeArrowheads="1"/>
          </p:cNvSpPr>
          <p:nvPr/>
        </p:nvSpPr>
        <p:spPr bwMode="auto">
          <a:xfrm>
            <a:off x="214282" y="642918"/>
            <a:ext cx="861015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a-DK" sz="2000" b="1" dirty="0" smtClean="0">
                <a:solidFill>
                  <a:srgbClr val="015C91"/>
                </a:solidFill>
                <a:latin typeface="Calibri" pitchFamily="34" charset="0"/>
              </a:rPr>
              <a:t>Visitations to the United States: </a:t>
            </a:r>
            <a:br>
              <a:rPr lang="da-DK" sz="2000" b="1" dirty="0" smtClean="0">
                <a:solidFill>
                  <a:srgbClr val="015C91"/>
                </a:solidFill>
                <a:latin typeface="Calibri" pitchFamily="34" charset="0"/>
              </a:rPr>
            </a:br>
            <a:r>
              <a:rPr lang="da-DK" sz="2000" b="1" dirty="0" smtClean="0">
                <a:solidFill>
                  <a:srgbClr val="015C91"/>
                </a:solidFill>
                <a:latin typeface="Calibri" pitchFamily="34" charset="0"/>
              </a:rPr>
              <a:t>Business Travel (1) </a:t>
            </a:r>
            <a:r>
              <a:rPr lang="da-DK" sz="2000" b="1" dirty="0" err="1" smtClean="0">
                <a:solidFill>
                  <a:srgbClr val="015C91"/>
                </a:solidFill>
                <a:latin typeface="Calibri" pitchFamily="34" charset="0"/>
              </a:rPr>
              <a:t>vs</a:t>
            </a:r>
            <a:r>
              <a:rPr lang="da-DK" sz="2000" b="1" dirty="0" smtClean="0">
                <a:solidFill>
                  <a:srgbClr val="015C91"/>
                </a:solidFill>
                <a:latin typeface="Calibri" pitchFamily="34" charset="0"/>
              </a:rPr>
              <a:t> </a:t>
            </a:r>
            <a:r>
              <a:rPr lang="da-DK" sz="2000" b="1" dirty="0" err="1" smtClean="0">
                <a:solidFill>
                  <a:srgbClr val="015C91"/>
                </a:solidFill>
                <a:latin typeface="Calibri" pitchFamily="34" charset="0"/>
              </a:rPr>
              <a:t>Pleasure</a:t>
            </a:r>
            <a:r>
              <a:rPr lang="da-DK" sz="2000" b="1" dirty="0" smtClean="0">
                <a:solidFill>
                  <a:srgbClr val="015C91"/>
                </a:solidFill>
                <a:latin typeface="Calibri" pitchFamily="34" charset="0"/>
              </a:rPr>
              <a:t> Travel from </a:t>
            </a:r>
            <a:r>
              <a:rPr lang="da-DK" sz="2000" b="1" dirty="0" err="1" smtClean="0">
                <a:solidFill>
                  <a:srgbClr val="015C91"/>
                </a:solidFill>
                <a:latin typeface="Calibri" pitchFamily="34" charset="0"/>
              </a:rPr>
              <a:t>selected</a:t>
            </a:r>
            <a:r>
              <a:rPr lang="da-DK" sz="2000" b="1" dirty="0" smtClean="0">
                <a:solidFill>
                  <a:srgbClr val="015C91"/>
                </a:solidFill>
                <a:latin typeface="Calibri" pitchFamily="34" charset="0"/>
              </a:rPr>
              <a:t> </a:t>
            </a:r>
            <a:r>
              <a:rPr lang="da-DK" sz="2000" b="1" dirty="0" err="1" smtClean="0">
                <a:solidFill>
                  <a:srgbClr val="015C91"/>
                </a:solidFill>
                <a:latin typeface="Calibri" pitchFamily="34" charset="0"/>
              </a:rPr>
              <a:t>countries</a:t>
            </a:r>
            <a:endParaRPr lang="da-DK" sz="2000" b="1" dirty="0">
              <a:solidFill>
                <a:srgbClr val="015C91"/>
              </a:solidFill>
              <a:latin typeface="Calibri" pitchFamily="34" charset="0"/>
            </a:endParaRPr>
          </a:p>
        </p:txBody>
      </p:sp>
      <p:graphicFrame>
        <p:nvGraphicFramePr>
          <p:cNvPr id="6" name="Tabel 5"/>
          <p:cNvGraphicFramePr>
            <a:graphicFrameLocks noGrp="1"/>
          </p:cNvGraphicFramePr>
          <p:nvPr>
            <p:extLst>
              <p:ext uri="{D42A27DB-BD31-4B8C-83A1-F6EECF244321}">
                <p14:modId xmlns="" xmlns:p14="http://schemas.microsoft.com/office/powerpoint/2010/main" val="3757091710"/>
              </p:ext>
            </p:extLst>
          </p:nvPr>
        </p:nvGraphicFramePr>
        <p:xfrm>
          <a:off x="1428728" y="2000240"/>
          <a:ext cx="5500727" cy="3931866"/>
        </p:xfrm>
        <a:graphic>
          <a:graphicData uri="http://schemas.openxmlformats.org/drawingml/2006/table">
            <a:tbl>
              <a:tblPr/>
              <a:tblGrid>
                <a:gridCol w="1104654"/>
                <a:gridCol w="515693"/>
                <a:gridCol w="532603"/>
                <a:gridCol w="473423"/>
                <a:gridCol w="583325"/>
                <a:gridCol w="541055"/>
                <a:gridCol w="549508"/>
                <a:gridCol w="515693"/>
                <a:gridCol w="684773"/>
              </a:tblGrid>
              <a:tr h="113973">
                <a:tc gridSpan="9">
                  <a:txBody>
                    <a:bodyPr/>
                    <a:lstStyle/>
                    <a:p>
                      <a:pPr algn="l" fontAlgn="b"/>
                      <a:r>
                        <a:rPr lang="en-US" sz="700" b="1" i="0" u="none" strike="noStrike" dirty="0">
                          <a:solidFill>
                            <a:srgbClr val="000000"/>
                          </a:solidFill>
                          <a:latin typeface="Calibri"/>
                        </a:rPr>
                        <a:t>Visitation to the United States: Business Travel (1) vs. Pleasure Travel from Selected Overseas Countries</a:t>
                      </a:r>
                    </a:p>
                  </a:txBody>
                  <a:tcPr marL="5781" marR="5781" marT="5781" marB="0" anchor="b">
                    <a:lnL>
                      <a:noFill/>
                    </a:lnL>
                    <a:lnR>
                      <a:noFill/>
                    </a:lnR>
                    <a:lnT>
                      <a:noFill/>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r>
              <a:tr h="104253">
                <a:tc>
                  <a:txBody>
                    <a:bodyPr/>
                    <a:lstStyle/>
                    <a:p>
                      <a:pPr algn="l" fontAlgn="b"/>
                      <a:endParaRPr lang="da-DK" sz="700" b="0" i="0" u="none" strike="noStrike">
                        <a:solidFill>
                          <a:srgbClr val="000000"/>
                        </a:solidFill>
                        <a:latin typeface="Calibri"/>
                      </a:endParaRPr>
                    </a:p>
                  </a:txBody>
                  <a:tcPr marL="5781" marR="5781" marT="57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a-DK" sz="700" b="1" i="0" u="none" strike="noStrike">
                        <a:solidFill>
                          <a:srgbClr val="000000"/>
                        </a:solidFill>
                        <a:latin typeface="Calibri"/>
                      </a:endParaRPr>
                    </a:p>
                  </a:txBody>
                  <a:tcPr marL="5781" marR="5781" marT="57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a-DK" sz="700" b="1" i="0" u="none" strike="noStrike">
                        <a:solidFill>
                          <a:srgbClr val="000000"/>
                        </a:solidFill>
                        <a:latin typeface="Calibri"/>
                      </a:endParaRPr>
                    </a:p>
                  </a:txBody>
                  <a:tcPr marL="5781" marR="5781" marT="5781"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l" fontAlgn="b"/>
                      <a:r>
                        <a:rPr lang="en-US" sz="700" b="1" i="0" u="none" strike="noStrike">
                          <a:solidFill>
                            <a:srgbClr val="000000"/>
                          </a:solidFill>
                          <a:latin typeface="Calibri"/>
                        </a:rPr>
                        <a:t>Year to Date January 2011</a:t>
                      </a:r>
                    </a:p>
                  </a:txBody>
                  <a:tcPr marL="5781" marR="5781" marT="578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a:txBody>
                    <a:bodyPr/>
                    <a:lstStyle/>
                    <a:p>
                      <a:pPr algn="l" fontAlgn="b"/>
                      <a:endParaRPr lang="da-DK" sz="700" b="1" i="0" u="none" strike="noStrike">
                        <a:solidFill>
                          <a:srgbClr val="000000"/>
                        </a:solidFill>
                        <a:latin typeface="Calibri"/>
                      </a:endParaRPr>
                    </a:p>
                  </a:txBody>
                  <a:tcPr marL="5781" marR="5781" marT="57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a-DK" sz="700" b="1" i="0" u="none" strike="noStrike">
                        <a:solidFill>
                          <a:srgbClr val="000000"/>
                        </a:solidFill>
                        <a:latin typeface="Calibri"/>
                      </a:endParaRPr>
                    </a:p>
                  </a:txBody>
                  <a:tcPr marL="5781" marR="5781" marT="57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a-DK" sz="700" b="0" i="0" u="none" strike="noStrike">
                        <a:solidFill>
                          <a:srgbClr val="000000"/>
                        </a:solidFill>
                        <a:latin typeface="Calibri"/>
                      </a:endParaRPr>
                    </a:p>
                  </a:txBody>
                  <a:tcPr marL="5781" marR="5781" marT="5781" marB="0" anchor="b">
                    <a:lnL>
                      <a:noFill/>
                    </a:lnL>
                    <a:lnR>
                      <a:noFill/>
                    </a:lnR>
                    <a:lnT>
                      <a:noFill/>
                    </a:lnT>
                    <a:lnB w="12700" cap="flat" cmpd="sng" algn="ctr">
                      <a:solidFill>
                        <a:srgbClr val="000000"/>
                      </a:solidFill>
                      <a:prstDash val="solid"/>
                      <a:round/>
                      <a:headEnd type="none" w="med" len="med"/>
                      <a:tailEnd type="none" w="med" len="med"/>
                    </a:lnB>
                  </a:tcPr>
                </a:tc>
              </a:tr>
              <a:tr h="99288">
                <a:tc>
                  <a:txBody>
                    <a:bodyPr/>
                    <a:lstStyle/>
                    <a:p>
                      <a:pPr algn="l" fontAlgn="b"/>
                      <a:r>
                        <a:rPr lang="da-DK" sz="700" b="1" i="0" u="none" strike="noStrike">
                          <a:solidFill>
                            <a:srgbClr val="000000"/>
                          </a:solidFill>
                          <a:latin typeface="Calibri"/>
                        </a:rPr>
                        <a:t> </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a-DK" sz="700" b="1" i="0" u="none" strike="noStrike">
                          <a:solidFill>
                            <a:srgbClr val="000000"/>
                          </a:solidFill>
                          <a:latin typeface="Calibri"/>
                        </a:rPr>
                        <a:t>Percent</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a-DK" sz="700" b="1" i="0" u="none" strike="noStrike">
                          <a:solidFill>
                            <a:srgbClr val="000000"/>
                          </a:solidFill>
                          <a:latin typeface="Calibri"/>
                        </a:rPr>
                        <a:t>Percent</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a-DK" sz="700" b="1" i="0" u="none" strike="noStrike">
                          <a:solidFill>
                            <a:srgbClr val="000000"/>
                          </a:solidFill>
                          <a:latin typeface="Calibri"/>
                        </a:rPr>
                        <a:t> </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a-DK" sz="700" b="1" i="0" u="none" strike="noStrike">
                          <a:solidFill>
                            <a:srgbClr val="000000"/>
                          </a:solidFill>
                          <a:latin typeface="Calibri"/>
                        </a:rPr>
                        <a:t> </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a-DK" sz="700" b="1" i="0" u="none" strike="noStrike">
                          <a:solidFill>
                            <a:srgbClr val="000000"/>
                          </a:solidFill>
                          <a:latin typeface="Calibri"/>
                        </a:rPr>
                        <a:t>Percent</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a-DK" sz="700" b="1" i="0" u="none" strike="noStrike">
                          <a:solidFill>
                            <a:srgbClr val="000000"/>
                          </a:solidFill>
                          <a:latin typeface="Calibri"/>
                        </a:rPr>
                        <a:t>Total</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a-DK" sz="700" b="1" i="0" u="none" strike="noStrike">
                          <a:solidFill>
                            <a:srgbClr val="000000"/>
                          </a:solidFill>
                          <a:latin typeface="Calibri"/>
                        </a:rPr>
                        <a:t>Business </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a-DK" sz="700" b="1" i="0" u="none" strike="noStrike">
                          <a:solidFill>
                            <a:srgbClr val="000000"/>
                          </a:solidFill>
                          <a:latin typeface="Calibri"/>
                        </a:rPr>
                        <a:t>Pleasure</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99288">
                <a:tc>
                  <a:txBody>
                    <a:bodyPr/>
                    <a:lstStyle/>
                    <a:p>
                      <a:pPr algn="l" fontAlgn="b"/>
                      <a:r>
                        <a:rPr lang="da-DK" sz="700" b="1" i="0" u="none" strike="noStrike">
                          <a:solidFill>
                            <a:srgbClr val="000000"/>
                          </a:solidFill>
                          <a:latin typeface="Calibri"/>
                        </a:rPr>
                        <a:t> </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a-DK" sz="700" b="1" i="0" u="none" strike="noStrike">
                          <a:solidFill>
                            <a:srgbClr val="000000"/>
                          </a:solidFill>
                          <a:latin typeface="Calibri"/>
                        </a:rPr>
                        <a:t>Change</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a-DK" sz="700" b="1" i="0" u="none" strike="noStrike">
                          <a:solidFill>
                            <a:srgbClr val="000000"/>
                          </a:solidFill>
                          <a:latin typeface="Calibri"/>
                        </a:rPr>
                        <a:t>Change</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a-DK" sz="700" b="1" i="0" u="none" strike="noStrike">
                          <a:solidFill>
                            <a:srgbClr val="000000"/>
                          </a:solidFill>
                          <a:latin typeface="Calibri"/>
                        </a:rPr>
                        <a:t>Pleasure</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a-DK" sz="700" b="1" i="0" u="none" strike="noStrike">
                          <a:solidFill>
                            <a:srgbClr val="000000"/>
                          </a:solidFill>
                          <a:latin typeface="Calibri"/>
                        </a:rPr>
                        <a:t> </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a-DK" sz="700" b="1" i="0" u="none" strike="noStrike">
                          <a:solidFill>
                            <a:srgbClr val="000000"/>
                          </a:solidFill>
                          <a:latin typeface="Calibri"/>
                        </a:rPr>
                        <a:t>Change</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a-DK" sz="700" b="1" i="0" u="none" strike="noStrike">
                          <a:solidFill>
                            <a:srgbClr val="000000"/>
                          </a:solidFill>
                          <a:latin typeface="Calibri"/>
                        </a:rPr>
                        <a:t>Overseas</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a-DK" sz="700" b="1" i="0" u="none" strike="noStrike">
                          <a:solidFill>
                            <a:srgbClr val="000000"/>
                          </a:solidFill>
                          <a:latin typeface="Calibri"/>
                        </a:rPr>
                        <a:t>Travel</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a-DK" sz="700" b="1" i="0" u="none" strike="noStrike">
                          <a:solidFill>
                            <a:srgbClr val="000000"/>
                          </a:solidFill>
                          <a:latin typeface="Calibri"/>
                        </a:rPr>
                        <a:t>Travel</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9288">
                <a:tc>
                  <a:txBody>
                    <a:bodyPr/>
                    <a:lstStyle/>
                    <a:p>
                      <a:pPr algn="l" fontAlgn="b"/>
                      <a:r>
                        <a:rPr lang="da-DK" sz="700" b="1" i="0" u="none" strike="noStrike">
                          <a:solidFill>
                            <a:srgbClr val="000000"/>
                          </a:solidFill>
                          <a:latin typeface="Calibri"/>
                        </a:rPr>
                        <a:t>Country</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a-DK" sz="700" b="1" i="0" u="none" strike="noStrike">
                          <a:solidFill>
                            <a:srgbClr val="000000"/>
                          </a:solidFill>
                          <a:latin typeface="Calibri"/>
                        </a:rPr>
                        <a:t>Business</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a-DK" sz="700" b="1" i="0" u="none" strike="noStrike">
                          <a:solidFill>
                            <a:srgbClr val="000000"/>
                          </a:solidFill>
                          <a:latin typeface="Calibri"/>
                        </a:rPr>
                        <a:t>Pleasure</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a-DK" sz="700" b="1" i="0" u="none" strike="noStrike">
                          <a:solidFill>
                            <a:srgbClr val="000000"/>
                          </a:solidFill>
                          <a:latin typeface="Calibri"/>
                        </a:rPr>
                        <a:t>Arrivals </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a-DK" sz="700" b="1" i="0" u="none" strike="noStrike">
                          <a:solidFill>
                            <a:srgbClr val="000000"/>
                          </a:solidFill>
                          <a:latin typeface="Calibri"/>
                        </a:rPr>
                        <a:t>Total</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a-DK" sz="700" b="1" i="0" u="none" strike="noStrike">
                          <a:solidFill>
                            <a:srgbClr val="000000"/>
                          </a:solidFill>
                          <a:latin typeface="Calibri"/>
                        </a:rPr>
                        <a:t>Total</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a-DK" sz="700" b="1" i="0" u="none" strike="noStrike">
                          <a:solidFill>
                            <a:srgbClr val="000000"/>
                          </a:solidFill>
                          <a:latin typeface="Calibri"/>
                        </a:rPr>
                        <a:t>Arrivals</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a-DK" sz="700" b="1" i="0" u="none" strike="noStrike">
                          <a:solidFill>
                            <a:srgbClr val="000000"/>
                          </a:solidFill>
                          <a:latin typeface="Calibri"/>
                        </a:rPr>
                        <a:t>Percent</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da-DK" sz="700" b="1" i="0" u="none" strike="noStrike">
                          <a:solidFill>
                            <a:srgbClr val="000000"/>
                          </a:solidFill>
                          <a:latin typeface="Calibri"/>
                        </a:rPr>
                        <a:t>Percent</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53">
                <a:tc>
                  <a:txBody>
                    <a:bodyPr/>
                    <a:lstStyle/>
                    <a:p>
                      <a:pPr algn="l" fontAlgn="b"/>
                      <a:r>
                        <a:rPr lang="da-DK" sz="700" b="1" i="0" u="none" strike="noStrike">
                          <a:solidFill>
                            <a:srgbClr val="000000"/>
                          </a:solidFill>
                          <a:latin typeface="Calibri"/>
                        </a:rPr>
                        <a:t>of Residence</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da-DK" sz="700" b="1" i="0" u="none" strike="noStrike">
                          <a:solidFill>
                            <a:srgbClr val="000000"/>
                          </a:solidFill>
                          <a:latin typeface="Calibri"/>
                        </a:rPr>
                        <a:t>Travelers</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a-DK" sz="700" b="1" i="0" u="none" strike="noStrike">
                          <a:solidFill>
                            <a:srgbClr val="000000"/>
                          </a:solidFill>
                          <a:latin typeface="Calibri"/>
                        </a:rPr>
                        <a:t>Travelers</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a-DK" sz="700" b="1" i="0" u="none" strike="noStrike">
                          <a:solidFill>
                            <a:srgbClr val="000000"/>
                          </a:solidFill>
                          <a:latin typeface="Calibri"/>
                        </a:rPr>
                        <a:t>Rank</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a-DK" sz="700" b="1" i="0" u="none" strike="noStrike">
                          <a:solidFill>
                            <a:srgbClr val="000000"/>
                          </a:solidFill>
                          <a:latin typeface="Calibri"/>
                        </a:rPr>
                        <a:t>Arrivals</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a-DK" sz="700" b="1" i="0" u="none" strike="noStrike">
                          <a:solidFill>
                            <a:srgbClr val="000000"/>
                          </a:solidFill>
                          <a:latin typeface="Calibri"/>
                        </a:rPr>
                        <a:t>Arrivals</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a-DK" sz="700" b="1" i="0" u="none" strike="noStrike">
                          <a:solidFill>
                            <a:srgbClr val="000000"/>
                          </a:solidFill>
                          <a:latin typeface="Calibri"/>
                        </a:rPr>
                        <a:t>Rank</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a-DK" sz="700" b="1" i="0" u="none" strike="noStrike">
                          <a:solidFill>
                            <a:srgbClr val="000000"/>
                          </a:solidFill>
                          <a:latin typeface="Calibri"/>
                        </a:rPr>
                        <a:t>of Total</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a-DK" sz="700" b="1" i="0" u="none" strike="noStrike">
                          <a:solidFill>
                            <a:srgbClr val="000000"/>
                          </a:solidFill>
                          <a:latin typeface="Calibri"/>
                        </a:rPr>
                        <a:t>of Total</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99288">
                <a:tc>
                  <a:txBody>
                    <a:bodyPr/>
                    <a:lstStyle/>
                    <a:p>
                      <a:pPr algn="l" fontAlgn="b"/>
                      <a:r>
                        <a:rPr lang="da-DK" sz="700" b="0" i="0" u="none" strike="noStrike">
                          <a:solidFill>
                            <a:srgbClr val="000000"/>
                          </a:solidFill>
                          <a:latin typeface="Calibri"/>
                        </a:rPr>
                        <a:t>Japan</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21</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267.686</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4</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11,5%</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86,1%</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288">
                <a:tc>
                  <a:txBody>
                    <a:bodyPr/>
                    <a:lstStyle/>
                    <a:p>
                      <a:pPr algn="l" fontAlgn="b"/>
                      <a:r>
                        <a:rPr lang="da-DK" sz="700" b="0" i="0" u="none" strike="noStrike">
                          <a:solidFill>
                            <a:srgbClr val="000000"/>
                          </a:solidFill>
                          <a:latin typeface="Calibri"/>
                        </a:rPr>
                        <a:t>United Kingdom</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FF0000"/>
                          </a:solidFill>
                          <a:latin typeface="Calibri"/>
                        </a:rPr>
                        <a:t>-7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193.177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30,6%</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67,3%</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288">
                <a:tc>
                  <a:txBody>
                    <a:bodyPr/>
                    <a:lstStyle/>
                    <a:p>
                      <a:pPr algn="l" fontAlgn="b"/>
                      <a:r>
                        <a:rPr lang="da-DK" sz="700" b="0" i="0" u="none" strike="noStrike">
                          <a:solidFill>
                            <a:srgbClr val="000000"/>
                          </a:solidFill>
                          <a:latin typeface="Calibri"/>
                        </a:rPr>
                        <a:t>Brazil</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29</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144.981</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8,3%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88,2%</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288">
                <a:tc>
                  <a:txBody>
                    <a:bodyPr/>
                    <a:lstStyle/>
                    <a:p>
                      <a:pPr algn="l" fontAlgn="b"/>
                      <a:r>
                        <a:rPr lang="da-DK" sz="700" b="0" i="0" u="none" strike="noStrike">
                          <a:solidFill>
                            <a:srgbClr val="000000"/>
                          </a:solidFill>
                          <a:latin typeface="Calibri"/>
                        </a:rPr>
                        <a:t>South Korea</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4</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117.021</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19</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4</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14,8%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64,8%</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288">
                <a:tc>
                  <a:txBody>
                    <a:bodyPr/>
                    <a:lstStyle/>
                    <a:p>
                      <a:pPr algn="l" fontAlgn="b"/>
                      <a:r>
                        <a:rPr lang="da-DK" sz="700" b="0" i="0" u="none" strike="noStrike">
                          <a:solidFill>
                            <a:srgbClr val="000000"/>
                          </a:solidFill>
                          <a:latin typeface="Calibri"/>
                        </a:rPr>
                        <a:t>Australia</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20</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5</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71.293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15,2%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83,4%</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288">
                <a:tc>
                  <a:txBody>
                    <a:bodyPr/>
                    <a:lstStyle/>
                    <a:p>
                      <a:pPr algn="l" fontAlgn="b"/>
                      <a:r>
                        <a:rPr lang="da-DK" sz="700" b="0" i="0" u="none" strike="noStrike">
                          <a:solidFill>
                            <a:srgbClr val="000000"/>
                          </a:solidFill>
                          <a:latin typeface="Calibri"/>
                        </a:rPr>
                        <a:t>Germany</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26</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FF0000"/>
                          </a:solidFill>
                          <a:latin typeface="Calibri"/>
                        </a:rPr>
                        <a:t>-17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6</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84.403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FF0000"/>
                          </a:solidFill>
                          <a:latin typeface="Calibri"/>
                        </a:rPr>
                        <a:t>-3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6</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40,5%</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55,5%</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288">
                <a:tc>
                  <a:txBody>
                    <a:bodyPr/>
                    <a:lstStyle/>
                    <a:p>
                      <a:pPr algn="l" fontAlgn="b"/>
                      <a:r>
                        <a:rPr lang="da-DK" sz="700" b="0" i="0" u="none" strike="noStrike">
                          <a:solidFill>
                            <a:srgbClr val="000000"/>
                          </a:solidFill>
                          <a:latin typeface="Calibri"/>
                        </a:rPr>
                        <a:t>France</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15</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70.014</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19</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30,0%</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65,3%</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577">
                <a:tc>
                  <a:txBody>
                    <a:bodyPr/>
                    <a:lstStyle/>
                    <a:p>
                      <a:pPr algn="l" fontAlgn="b"/>
                      <a:r>
                        <a:rPr lang="en-US" sz="700" b="0" i="0" u="none" strike="noStrike">
                          <a:solidFill>
                            <a:srgbClr val="000000"/>
                          </a:solidFill>
                          <a:latin typeface="Calibri"/>
                        </a:rPr>
                        <a:t>People's Republic of China (EXCL HK)</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122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100.207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49</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5</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22,2%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dirty="0">
                          <a:solidFill>
                            <a:srgbClr val="000000"/>
                          </a:solidFill>
                          <a:latin typeface="Calibri"/>
                        </a:rPr>
                        <a:t>40,5%</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288">
                <a:tc>
                  <a:txBody>
                    <a:bodyPr/>
                    <a:lstStyle/>
                    <a:p>
                      <a:pPr algn="l" fontAlgn="b"/>
                      <a:r>
                        <a:rPr lang="da-DK" sz="700" b="0" i="0" u="none" strike="noStrike">
                          <a:solidFill>
                            <a:srgbClr val="000000"/>
                          </a:solidFill>
                          <a:latin typeface="Calibri"/>
                        </a:rPr>
                        <a:t>Argentina</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21</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9</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42.557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19</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11</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8,9%</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89,7%</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288">
                <a:tc>
                  <a:txBody>
                    <a:bodyPr/>
                    <a:lstStyle/>
                    <a:p>
                      <a:pPr algn="l" fontAlgn="b"/>
                      <a:r>
                        <a:rPr lang="da-DK" sz="700" b="0" i="0" u="none" strike="noStrike">
                          <a:solidFill>
                            <a:srgbClr val="000000"/>
                          </a:solidFill>
                          <a:latin typeface="Calibri"/>
                        </a:rPr>
                        <a:t>Italy</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41</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10</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48.906</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9</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9</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25,0%</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71,0%</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288">
                <a:tc>
                  <a:txBody>
                    <a:bodyPr/>
                    <a:lstStyle/>
                    <a:p>
                      <a:pPr algn="l" fontAlgn="b"/>
                      <a:r>
                        <a:rPr lang="da-DK" sz="700" b="0" i="0" u="none" strike="noStrike">
                          <a:solidFill>
                            <a:srgbClr val="000000"/>
                          </a:solidFill>
                          <a:latin typeface="Calibri"/>
                        </a:rPr>
                        <a:t>Spain</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36</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4</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11</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32.562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10</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20,7%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71,7%</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832">
                <a:tc>
                  <a:txBody>
                    <a:bodyPr/>
                    <a:lstStyle/>
                    <a:p>
                      <a:pPr algn="l" fontAlgn="b"/>
                      <a:r>
                        <a:rPr lang="da-DK" sz="700" b="0" i="0" u="none" strike="noStrike">
                          <a:solidFill>
                            <a:srgbClr val="000000"/>
                          </a:solidFill>
                          <a:latin typeface="Calibri"/>
                        </a:rPr>
                        <a:t>Colombia</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FF0000"/>
                          </a:solidFill>
                          <a:latin typeface="Calibri"/>
                        </a:rPr>
                        <a:t>-8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29.225</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5</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13,3%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79,3%</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288">
                <a:tc>
                  <a:txBody>
                    <a:bodyPr/>
                    <a:lstStyle/>
                    <a:p>
                      <a:pPr algn="l" fontAlgn="b"/>
                      <a:r>
                        <a:rPr lang="da-DK" sz="700" b="0" i="0" u="none" strike="noStrike">
                          <a:solidFill>
                            <a:srgbClr val="000000"/>
                          </a:solidFill>
                          <a:latin typeface="Calibri"/>
                        </a:rPr>
                        <a:t>Venezuela</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FF0000"/>
                          </a:solidFill>
                          <a:latin typeface="Calibri"/>
                        </a:rPr>
                        <a:t>-6</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0</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28.457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16</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12,0%</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78,2%</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288">
                <a:tc>
                  <a:txBody>
                    <a:bodyPr/>
                    <a:lstStyle/>
                    <a:p>
                      <a:pPr algn="l" fontAlgn="b"/>
                      <a:r>
                        <a:rPr lang="da-DK" sz="700" b="0" i="0" u="none" strike="noStrike">
                          <a:solidFill>
                            <a:srgbClr val="000000"/>
                          </a:solidFill>
                          <a:latin typeface="Calibri"/>
                        </a:rPr>
                        <a:t>Netherlands</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FF0000"/>
                          </a:solidFill>
                          <a:latin typeface="Calibri"/>
                        </a:rPr>
                        <a:t>-8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14</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29.164</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14</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39,8%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58,0%</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576">
                <a:tc>
                  <a:txBody>
                    <a:bodyPr/>
                    <a:lstStyle/>
                    <a:p>
                      <a:pPr algn="l" fontAlgn="b"/>
                      <a:r>
                        <a:rPr lang="da-DK" sz="700" b="0" i="0" u="none" strike="noStrike">
                          <a:solidFill>
                            <a:srgbClr val="000000"/>
                          </a:solidFill>
                          <a:latin typeface="Calibri"/>
                        </a:rPr>
                        <a:t>India</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5</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15</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47.323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10</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31,7%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33,8%</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288">
                <a:tc>
                  <a:txBody>
                    <a:bodyPr/>
                    <a:lstStyle/>
                    <a:p>
                      <a:pPr algn="l" fontAlgn="b"/>
                      <a:r>
                        <a:rPr lang="da-DK" sz="700" b="0" i="0" u="none" strike="noStrike">
                          <a:solidFill>
                            <a:srgbClr val="000000"/>
                          </a:solidFill>
                          <a:latin typeface="Calibri"/>
                        </a:rPr>
                        <a:t>Sweden</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FF0000"/>
                          </a:solidFill>
                          <a:latin typeface="Calibri"/>
                        </a:rPr>
                        <a:t>-3</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16</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24.597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6</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28,8%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63,9%</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288">
                <a:tc>
                  <a:txBody>
                    <a:bodyPr/>
                    <a:lstStyle/>
                    <a:p>
                      <a:pPr algn="l" fontAlgn="b"/>
                      <a:r>
                        <a:rPr lang="da-DK" sz="700" b="0" i="0" u="none" strike="noStrike">
                          <a:solidFill>
                            <a:srgbClr val="000000"/>
                          </a:solidFill>
                          <a:latin typeface="Calibri"/>
                        </a:rPr>
                        <a:t>ROC (Taiwan) </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FF0000"/>
                          </a:solidFill>
                          <a:latin typeface="Calibri"/>
                        </a:rPr>
                        <a:t>-7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28.538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10</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15</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25,0%</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50,6%</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288">
                <a:tc>
                  <a:txBody>
                    <a:bodyPr/>
                    <a:lstStyle/>
                    <a:p>
                      <a:pPr algn="l" fontAlgn="b"/>
                      <a:r>
                        <a:rPr lang="da-DK" sz="700" b="0" i="0" u="none" strike="noStrike">
                          <a:solidFill>
                            <a:srgbClr val="000000"/>
                          </a:solidFill>
                          <a:latin typeface="Calibri"/>
                        </a:rPr>
                        <a:t>Costa Rica</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FF0000"/>
                          </a:solidFill>
                          <a:latin typeface="Calibri"/>
                        </a:rPr>
                        <a:t>-11</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FF0000"/>
                          </a:solidFill>
                          <a:latin typeface="Calibri"/>
                        </a:rPr>
                        <a:t>-1</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16.969</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FF0000"/>
                          </a:solidFill>
                          <a:latin typeface="Calibri"/>
                        </a:rPr>
                        <a:t>-2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12,8%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84,0%</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288">
                <a:tc>
                  <a:txBody>
                    <a:bodyPr/>
                    <a:lstStyle/>
                    <a:p>
                      <a:pPr algn="l" fontAlgn="b"/>
                      <a:r>
                        <a:rPr lang="da-DK" sz="700" b="0" i="0" u="none" strike="noStrike">
                          <a:solidFill>
                            <a:srgbClr val="000000"/>
                          </a:solidFill>
                          <a:latin typeface="Calibri"/>
                        </a:rPr>
                        <a:t>Russia</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24</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45</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19</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18.754</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39</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19</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19,2%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73,1%</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253">
                <a:tc>
                  <a:txBody>
                    <a:bodyPr/>
                    <a:lstStyle/>
                    <a:p>
                      <a:pPr algn="l" fontAlgn="b"/>
                      <a:r>
                        <a:rPr lang="da-DK" sz="700" b="0" i="0" u="none" strike="noStrike">
                          <a:solidFill>
                            <a:srgbClr val="000000"/>
                          </a:solidFill>
                          <a:latin typeface="Calibri"/>
                        </a:rPr>
                        <a:t>Ireland</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64</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FF0000"/>
                          </a:solidFill>
                          <a:latin typeface="Calibri"/>
                        </a:rPr>
                        <a:t>-18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20</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18.241</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FF0000"/>
                          </a:solidFill>
                          <a:latin typeface="Calibri"/>
                        </a:rPr>
                        <a:t>-5</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20</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25,2%</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72,1%</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288">
                <a:tc>
                  <a:txBody>
                    <a:bodyPr/>
                    <a:lstStyle/>
                    <a:p>
                      <a:pPr algn="l" fontAlgn="b"/>
                      <a:r>
                        <a:rPr lang="da-DK" sz="700" b="1" i="0" u="none" strike="noStrike">
                          <a:solidFill>
                            <a:srgbClr val="000000"/>
                          </a:solidFill>
                          <a:latin typeface="Calibri"/>
                        </a:rPr>
                        <a:t>Total Overseas (2)</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da-DK" sz="700" b="0" i="0" u="none" strike="noStrike">
                          <a:solidFill>
                            <a:srgbClr val="000000"/>
                          </a:solidFill>
                          <a:latin typeface="Calibri"/>
                        </a:rPr>
                        <a:t> </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da-DK" sz="700" b="0" i="0" u="none" strike="noStrike">
                          <a:solidFill>
                            <a:srgbClr val="000000"/>
                          </a:solidFill>
                          <a:latin typeface="Calibri"/>
                        </a:rPr>
                        <a:t> </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da-DK" sz="700" b="0" i="0" u="none" strike="noStrike">
                          <a:solidFill>
                            <a:srgbClr val="000000"/>
                          </a:solidFill>
                          <a:latin typeface="Calibri"/>
                        </a:rPr>
                        <a:t> </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da-DK" sz="700" b="0" i="0" u="none" strike="noStrike">
                          <a:solidFill>
                            <a:srgbClr val="000000"/>
                          </a:solidFill>
                          <a:latin typeface="Calibri"/>
                        </a:rPr>
                        <a:t> </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da-DK" sz="700" b="0" i="0" u="none" strike="noStrike">
                          <a:solidFill>
                            <a:srgbClr val="000000"/>
                          </a:solidFill>
                          <a:latin typeface="Calibri"/>
                        </a:rPr>
                        <a:t> </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da-DK" sz="700" b="0" i="0" u="none" strike="noStrike">
                          <a:solidFill>
                            <a:srgbClr val="000000"/>
                          </a:solidFill>
                          <a:latin typeface="Calibri"/>
                        </a:rPr>
                        <a:t> </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da-DK" sz="700" b="0" i="0" u="none" strike="noStrike">
                          <a:solidFill>
                            <a:srgbClr val="000000"/>
                          </a:solidFill>
                          <a:latin typeface="Calibri"/>
                        </a:rPr>
                        <a:t> </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da-DK" sz="700" b="0" i="0" u="none" strike="noStrike">
                          <a:solidFill>
                            <a:srgbClr val="000000"/>
                          </a:solidFill>
                          <a:latin typeface="Calibri"/>
                        </a:rPr>
                        <a:t> </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04253">
                <a:tc>
                  <a:txBody>
                    <a:bodyPr/>
                    <a:lstStyle/>
                    <a:p>
                      <a:pPr algn="l" fontAlgn="b"/>
                      <a:r>
                        <a:rPr lang="da-DK" sz="700" b="1" i="0" u="none" strike="noStrike">
                          <a:solidFill>
                            <a:srgbClr val="000000"/>
                          </a:solidFill>
                          <a:latin typeface="Calibri"/>
                        </a:rPr>
                        <a:t>Non-Resident Visits</a:t>
                      </a:r>
                    </a:p>
                  </a:txBody>
                  <a:tcPr marL="5781" marR="5781" marT="57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16</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da-DK" sz="700" b="0" i="0" u="none" strike="noStrike">
                          <a:solidFill>
                            <a:srgbClr val="000000"/>
                          </a:solidFill>
                          <a:latin typeface="Calibri"/>
                        </a:rPr>
                        <a:t> </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1.821.897</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9</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da-DK" sz="700" b="0" i="0" u="none" strike="noStrike">
                          <a:solidFill>
                            <a:srgbClr val="000000"/>
                          </a:solidFill>
                          <a:latin typeface="Calibri"/>
                        </a:rPr>
                        <a:t> </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20,8%</a:t>
                      </a:r>
                    </a:p>
                  </a:txBody>
                  <a:tcPr marL="5781" marR="5781"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da-DK" sz="700" b="0" i="0" u="none" strike="noStrike">
                          <a:solidFill>
                            <a:srgbClr val="000000"/>
                          </a:solidFill>
                          <a:latin typeface="Calibri"/>
                        </a:rPr>
                        <a:t>68,7%</a:t>
                      </a:r>
                    </a:p>
                  </a:txBody>
                  <a:tcPr marL="5781" marR="5781" marT="57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99288">
                <a:tc gridSpan="7">
                  <a:txBody>
                    <a:bodyPr/>
                    <a:lstStyle/>
                    <a:p>
                      <a:pPr algn="l" fontAlgn="b"/>
                      <a:r>
                        <a:rPr lang="en-US" sz="700" b="0" i="0" u="none" strike="noStrike">
                          <a:solidFill>
                            <a:srgbClr val="000000"/>
                          </a:solidFill>
                          <a:latin typeface="Calibri"/>
                        </a:rPr>
                        <a:t>Source:  U.S. Department of Commerce, Office of Travel &amp; Tourism Industries</a:t>
                      </a:r>
                    </a:p>
                  </a:txBody>
                  <a:tcPr marL="5781" marR="5781" marT="5781"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algn="l" fontAlgn="b"/>
                      <a:endParaRPr lang="da-DK" sz="700" b="0" i="0" u="none" strike="noStrike">
                        <a:solidFill>
                          <a:srgbClr val="000000"/>
                        </a:solidFill>
                        <a:latin typeface="Calibri"/>
                      </a:endParaRPr>
                    </a:p>
                  </a:txBody>
                  <a:tcPr marL="5781" marR="5781" marT="57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da-DK" sz="700" b="0" i="0" u="none" strike="noStrike">
                        <a:solidFill>
                          <a:srgbClr val="000000"/>
                        </a:solidFill>
                        <a:latin typeface="Calibri"/>
                      </a:endParaRPr>
                    </a:p>
                  </a:txBody>
                  <a:tcPr marL="5781" marR="5781" marT="5781" marB="0" anchor="b">
                    <a:lnL>
                      <a:noFill/>
                    </a:lnL>
                    <a:lnR>
                      <a:noFill/>
                    </a:lnR>
                    <a:lnT w="12700" cap="flat" cmpd="sng" algn="ctr">
                      <a:solidFill>
                        <a:srgbClr val="000000"/>
                      </a:solidFill>
                      <a:prstDash val="solid"/>
                      <a:round/>
                      <a:headEnd type="none" w="med" len="med"/>
                      <a:tailEnd type="none" w="med" len="med"/>
                    </a:lnT>
                    <a:lnB>
                      <a:noFill/>
                    </a:lnB>
                  </a:tcPr>
                </a:tc>
              </a:tr>
              <a:tr h="99288">
                <a:tc gridSpan="9">
                  <a:txBody>
                    <a:bodyPr/>
                    <a:lstStyle/>
                    <a:p>
                      <a:pPr algn="l" fontAlgn="b"/>
                      <a:r>
                        <a:rPr lang="en-US" sz="700" b="0" i="0" u="none" strike="noStrike">
                          <a:solidFill>
                            <a:srgbClr val="000000"/>
                          </a:solidFill>
                          <a:latin typeface="Calibri"/>
                        </a:rPr>
                        <a:t>(1)  The monthly figures on all travelers from each country to the United States represent mainly</a:t>
                      </a:r>
                    </a:p>
                  </a:txBody>
                  <a:tcPr marL="5781" marR="5781" marT="5781" marB="0" anchor="b">
                    <a:lnL>
                      <a:noFill/>
                    </a:lnL>
                    <a:lnR>
                      <a:noFill/>
                    </a:lnR>
                    <a:lnT>
                      <a:noFill/>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r>
              <a:tr h="99288">
                <a:tc gridSpan="9">
                  <a:txBody>
                    <a:bodyPr/>
                    <a:lstStyle/>
                    <a:p>
                      <a:pPr algn="l" fontAlgn="b"/>
                      <a:r>
                        <a:rPr lang="en-US" sz="700" b="0" i="0" u="none" strike="noStrike">
                          <a:solidFill>
                            <a:srgbClr val="000000"/>
                          </a:solidFill>
                          <a:latin typeface="Calibri"/>
                        </a:rPr>
                        <a:t>       business, pleasure and student travelers.  For some countries, there is a difference in the rate of</a:t>
                      </a:r>
                    </a:p>
                  </a:txBody>
                  <a:tcPr marL="5781" marR="5781" marT="5781" marB="0" anchor="b">
                    <a:lnL>
                      <a:noFill/>
                    </a:lnL>
                    <a:lnR>
                      <a:noFill/>
                    </a:lnR>
                    <a:lnT>
                      <a:noFill/>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r>
              <a:tr h="99288">
                <a:tc gridSpan="9">
                  <a:txBody>
                    <a:bodyPr/>
                    <a:lstStyle/>
                    <a:p>
                      <a:pPr algn="l" fontAlgn="b"/>
                      <a:r>
                        <a:rPr lang="en-US" sz="700" b="0" i="0" u="none" strike="noStrike">
                          <a:solidFill>
                            <a:srgbClr val="000000"/>
                          </a:solidFill>
                          <a:latin typeface="Calibri"/>
                        </a:rPr>
                        <a:t>       change by the type of visa.  The table above shows these differences for the top 20 overseas</a:t>
                      </a:r>
                    </a:p>
                  </a:txBody>
                  <a:tcPr marL="5781" marR="5781" marT="5781" marB="0" anchor="b">
                    <a:lnL>
                      <a:noFill/>
                    </a:lnL>
                    <a:lnR>
                      <a:noFill/>
                    </a:lnR>
                    <a:lnT>
                      <a:noFill/>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r>
              <a:tr h="99288">
                <a:tc gridSpan="9">
                  <a:txBody>
                    <a:bodyPr/>
                    <a:lstStyle/>
                    <a:p>
                      <a:pPr algn="l" fontAlgn="b"/>
                      <a:r>
                        <a:rPr lang="en-US" sz="700" b="0" i="0" u="none" strike="noStrike">
                          <a:solidFill>
                            <a:srgbClr val="000000"/>
                          </a:solidFill>
                          <a:latin typeface="Calibri"/>
                        </a:rPr>
                        <a:t>       tourist-generating countries, specifically the change in business travel versus pleasure travel.</a:t>
                      </a:r>
                    </a:p>
                  </a:txBody>
                  <a:tcPr marL="5781" marR="5781" marT="5781" marB="0" anchor="b">
                    <a:lnL>
                      <a:noFill/>
                    </a:lnL>
                    <a:lnR>
                      <a:noFill/>
                    </a:lnR>
                    <a:lnT>
                      <a:noFill/>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r>
              <a:tr h="99288">
                <a:tc gridSpan="4">
                  <a:txBody>
                    <a:bodyPr/>
                    <a:lstStyle/>
                    <a:p>
                      <a:pPr algn="l" fontAlgn="b"/>
                      <a:r>
                        <a:rPr lang="da-DK" sz="700" b="0" i="0" u="none" strike="noStrike" dirty="0">
                          <a:solidFill>
                            <a:srgbClr val="000000"/>
                          </a:solidFill>
                          <a:latin typeface="Calibri"/>
                        </a:rPr>
                        <a:t>(2)  "Overseas" excludes Canada and Mexico. </a:t>
                      </a:r>
                    </a:p>
                  </a:txBody>
                  <a:tcPr marL="5781" marR="5781" marT="5781" marB="0" anchor="b">
                    <a:lnL>
                      <a:noFill/>
                    </a:lnL>
                    <a:lnR>
                      <a:noFill/>
                    </a:lnR>
                    <a:lnT>
                      <a:noFill/>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algn="l" fontAlgn="b"/>
                      <a:endParaRPr lang="da-DK" sz="700" b="0" i="0" u="none" strike="noStrike">
                        <a:solidFill>
                          <a:srgbClr val="000000"/>
                        </a:solidFill>
                        <a:latin typeface="Calibri"/>
                      </a:endParaRPr>
                    </a:p>
                  </a:txBody>
                  <a:tcPr marL="5781" marR="5781" marT="5781" marB="0" anchor="b">
                    <a:lnL>
                      <a:noFill/>
                    </a:lnL>
                    <a:lnR>
                      <a:noFill/>
                    </a:lnR>
                    <a:lnT>
                      <a:noFill/>
                    </a:lnT>
                    <a:lnB>
                      <a:noFill/>
                    </a:lnB>
                  </a:tcPr>
                </a:tc>
                <a:tc>
                  <a:txBody>
                    <a:bodyPr/>
                    <a:lstStyle/>
                    <a:p>
                      <a:pPr algn="l" fontAlgn="b"/>
                      <a:endParaRPr lang="da-DK" sz="700" b="0" i="0" u="none" strike="noStrike">
                        <a:solidFill>
                          <a:srgbClr val="000000"/>
                        </a:solidFill>
                        <a:latin typeface="Calibri"/>
                      </a:endParaRPr>
                    </a:p>
                  </a:txBody>
                  <a:tcPr marL="5781" marR="5781" marT="5781" marB="0" anchor="b">
                    <a:lnL>
                      <a:noFill/>
                    </a:lnL>
                    <a:lnR>
                      <a:noFill/>
                    </a:lnR>
                    <a:lnT>
                      <a:noFill/>
                    </a:lnT>
                    <a:lnB>
                      <a:noFill/>
                    </a:lnB>
                  </a:tcPr>
                </a:tc>
                <a:tc>
                  <a:txBody>
                    <a:bodyPr/>
                    <a:lstStyle/>
                    <a:p>
                      <a:pPr algn="l" fontAlgn="b"/>
                      <a:endParaRPr lang="da-DK" sz="700" b="0" i="0" u="none" strike="noStrike">
                        <a:solidFill>
                          <a:srgbClr val="000000"/>
                        </a:solidFill>
                        <a:latin typeface="Calibri"/>
                      </a:endParaRPr>
                    </a:p>
                  </a:txBody>
                  <a:tcPr marL="5781" marR="5781" marT="5781" marB="0" anchor="b">
                    <a:lnL>
                      <a:noFill/>
                    </a:lnL>
                    <a:lnR>
                      <a:noFill/>
                    </a:lnR>
                    <a:lnT>
                      <a:noFill/>
                    </a:lnT>
                    <a:lnB>
                      <a:noFill/>
                    </a:lnB>
                  </a:tcPr>
                </a:tc>
                <a:tc>
                  <a:txBody>
                    <a:bodyPr/>
                    <a:lstStyle/>
                    <a:p>
                      <a:pPr algn="l" fontAlgn="b"/>
                      <a:endParaRPr lang="da-DK" sz="700" b="0" i="0" u="none" strike="noStrike">
                        <a:solidFill>
                          <a:srgbClr val="000000"/>
                        </a:solidFill>
                        <a:latin typeface="Calibri"/>
                      </a:endParaRPr>
                    </a:p>
                  </a:txBody>
                  <a:tcPr marL="5781" marR="5781" marT="5781" marB="0" anchor="b">
                    <a:lnL>
                      <a:noFill/>
                    </a:lnL>
                    <a:lnR>
                      <a:noFill/>
                    </a:lnR>
                    <a:lnT>
                      <a:noFill/>
                    </a:lnT>
                    <a:lnB>
                      <a:noFill/>
                    </a:lnB>
                  </a:tcPr>
                </a:tc>
                <a:tc>
                  <a:txBody>
                    <a:bodyPr/>
                    <a:lstStyle/>
                    <a:p>
                      <a:pPr algn="l" fontAlgn="b"/>
                      <a:endParaRPr lang="da-DK" sz="700" b="0" i="0" u="none" strike="noStrike" dirty="0">
                        <a:solidFill>
                          <a:srgbClr val="000000"/>
                        </a:solidFill>
                        <a:latin typeface="Calibri"/>
                      </a:endParaRPr>
                    </a:p>
                  </a:txBody>
                  <a:tcPr marL="5781" marR="5781" marT="5781" marB="0" anchor="b">
                    <a:lnL>
                      <a:noFill/>
                    </a:lnL>
                    <a:lnR>
                      <a:noFill/>
                    </a:lnR>
                    <a:lnT>
                      <a:noFill/>
                    </a:lnT>
                    <a:lnB>
                      <a:noFill/>
                    </a:lnB>
                  </a:tcPr>
                </a:tc>
              </a:tr>
            </a:tbl>
          </a:graphicData>
        </a:graphic>
      </p:graphicFrame>
      <p:pic>
        <p:nvPicPr>
          <p:cNvPr id="7" name="Picture 1" descr="Z:\Clients\Discover DA DK\LOGO\DAmericaDenmark.jpg"/>
          <p:cNvPicPr>
            <a:picLocks noChangeAspect="1" noChangeArrowheads="1"/>
          </p:cNvPicPr>
          <p:nvPr/>
        </p:nvPicPr>
        <p:blipFill>
          <a:blip r:embed="rId2" cstate="print"/>
          <a:srcRect/>
          <a:stretch>
            <a:fillRect/>
          </a:stretch>
        </p:blipFill>
        <p:spPr bwMode="auto">
          <a:xfrm>
            <a:off x="140612" y="211338"/>
            <a:ext cx="2428891" cy="422679"/>
          </a:xfrm>
          <a:prstGeom prst="rect">
            <a:avLst/>
          </a:prstGeom>
          <a:noFill/>
        </p:spPr>
      </p:pic>
    </p:spTree>
    <p:extLst>
      <p:ext uri="{BB962C8B-B14F-4D97-AF65-F5344CB8AC3E}">
        <p14:creationId xmlns="" xmlns:p14="http://schemas.microsoft.com/office/powerpoint/2010/main" val="292816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142844" y="1285860"/>
            <a:ext cx="4429156" cy="5167476"/>
          </a:xfrm>
        </p:spPr>
        <p:txBody>
          <a:bodyPr>
            <a:noAutofit/>
          </a:bodyPr>
          <a:lstStyle/>
          <a:p>
            <a:pPr>
              <a:buFont typeface="Wingdings" pitchFamily="2" charset="2"/>
              <a:buChar char="§"/>
            </a:pPr>
            <a:r>
              <a:rPr lang="en-US" sz="1800" dirty="0" smtClean="0">
                <a:solidFill>
                  <a:srgbClr val="015C91"/>
                </a:solidFill>
                <a:cs typeface="Arial" charset="0"/>
              </a:rPr>
              <a:t>Signed by President Obama 2010</a:t>
            </a:r>
          </a:p>
          <a:p>
            <a:pPr>
              <a:buNone/>
            </a:pPr>
            <a:endParaRPr lang="en-US" sz="1800" dirty="0" smtClean="0">
              <a:solidFill>
                <a:srgbClr val="015C91"/>
              </a:solidFill>
              <a:cs typeface="Arial" charset="0"/>
            </a:endParaRPr>
          </a:p>
          <a:p>
            <a:pPr>
              <a:buNone/>
            </a:pPr>
            <a:r>
              <a:rPr lang="en-US" sz="1800" dirty="0" smtClean="0">
                <a:solidFill>
                  <a:srgbClr val="015C91"/>
                </a:solidFill>
                <a:cs typeface="Arial" charset="0"/>
              </a:rPr>
              <a:t>Purpose:</a:t>
            </a:r>
          </a:p>
          <a:p>
            <a:pPr>
              <a:buFont typeface="Wingdings" pitchFamily="2" charset="2"/>
              <a:buChar char="§"/>
            </a:pPr>
            <a:r>
              <a:rPr lang="en-US" sz="1800" dirty="0" smtClean="0">
                <a:solidFill>
                  <a:srgbClr val="015C91"/>
                </a:solidFill>
                <a:cs typeface="Arial" charset="0"/>
              </a:rPr>
              <a:t>Establishes an independent nonprofit </a:t>
            </a:r>
            <a:r>
              <a:rPr lang="en-US" sz="1800" b="1" dirty="0" smtClean="0">
                <a:solidFill>
                  <a:srgbClr val="015C91"/>
                </a:solidFill>
                <a:cs typeface="Arial" charset="0"/>
              </a:rPr>
              <a:t>Corporation for Travel Promotion</a:t>
            </a:r>
            <a:r>
              <a:rPr lang="en-US" sz="1800" dirty="0" smtClean="0">
                <a:solidFill>
                  <a:srgbClr val="015C91"/>
                </a:solidFill>
                <a:cs typeface="Arial" charset="0"/>
              </a:rPr>
              <a:t>:</a:t>
            </a:r>
            <a:br>
              <a:rPr lang="en-US" sz="1800" dirty="0" smtClean="0">
                <a:solidFill>
                  <a:srgbClr val="015C91"/>
                </a:solidFill>
                <a:cs typeface="Arial" charset="0"/>
              </a:rPr>
            </a:br>
            <a:endParaRPr lang="en-US" sz="1800" dirty="0" smtClean="0">
              <a:solidFill>
                <a:srgbClr val="015C91"/>
              </a:solidFill>
              <a:cs typeface="Arial" charset="0"/>
            </a:endParaRPr>
          </a:p>
          <a:p>
            <a:pPr lvl="1">
              <a:buFont typeface="Wingdings" pitchFamily="2" charset="2"/>
              <a:buChar char="§"/>
            </a:pPr>
            <a:r>
              <a:rPr lang="en-US" sz="1800" dirty="0" smtClean="0">
                <a:solidFill>
                  <a:srgbClr val="015C91"/>
                </a:solidFill>
                <a:cs typeface="Arial" charset="0"/>
              </a:rPr>
              <a:t>To promote the U.S. to </a:t>
            </a:r>
            <a:br>
              <a:rPr lang="en-US" sz="1800" dirty="0" smtClean="0">
                <a:solidFill>
                  <a:srgbClr val="015C91"/>
                </a:solidFill>
                <a:cs typeface="Arial" charset="0"/>
              </a:rPr>
            </a:br>
            <a:r>
              <a:rPr lang="en-US" sz="1800" dirty="0" smtClean="0">
                <a:solidFill>
                  <a:srgbClr val="015C91"/>
                </a:solidFill>
                <a:cs typeface="Arial" charset="0"/>
              </a:rPr>
              <a:t>world travelers</a:t>
            </a:r>
          </a:p>
          <a:p>
            <a:pPr lvl="1">
              <a:buFont typeface="Wingdings" pitchFamily="2" charset="2"/>
              <a:buChar char="§"/>
            </a:pPr>
            <a:r>
              <a:rPr lang="en-US" sz="1800" dirty="0" smtClean="0">
                <a:solidFill>
                  <a:srgbClr val="015C91"/>
                </a:solidFill>
                <a:cs typeface="Arial" charset="0"/>
              </a:rPr>
              <a:t>To argument communications on </a:t>
            </a:r>
            <a:br>
              <a:rPr lang="en-US" sz="1800" dirty="0" smtClean="0">
                <a:solidFill>
                  <a:srgbClr val="015C91"/>
                </a:solidFill>
                <a:cs typeface="Arial" charset="0"/>
              </a:rPr>
            </a:br>
            <a:r>
              <a:rPr lang="en-US" sz="1800" dirty="0" smtClean="0">
                <a:solidFill>
                  <a:srgbClr val="015C91"/>
                </a:solidFill>
                <a:cs typeface="Arial" charset="0"/>
              </a:rPr>
              <a:t>entry/exit policies</a:t>
            </a:r>
          </a:p>
          <a:p>
            <a:pPr lvl="1">
              <a:buFont typeface="Wingdings" pitchFamily="2" charset="2"/>
              <a:buChar char="§"/>
            </a:pPr>
            <a:r>
              <a:rPr lang="en-US" sz="1800" u="sng" dirty="0" smtClean="0">
                <a:solidFill>
                  <a:srgbClr val="015C91"/>
                </a:solidFill>
              </a:rPr>
              <a:t>Establish a goal for wait times </a:t>
            </a:r>
            <a:r>
              <a:rPr lang="en-US" sz="1800" dirty="0" smtClean="0">
                <a:solidFill>
                  <a:srgbClr val="015C91"/>
                </a:solidFill>
              </a:rPr>
              <a:t>at international airports and cruise terminals </a:t>
            </a:r>
            <a:r>
              <a:rPr lang="en-US" sz="1800" u="sng" dirty="0" smtClean="0">
                <a:solidFill>
                  <a:srgbClr val="015C91"/>
                </a:solidFill>
              </a:rPr>
              <a:t>of less than 20 minutes </a:t>
            </a:r>
            <a:r>
              <a:rPr lang="en-US" sz="1800" dirty="0" smtClean="0">
                <a:solidFill>
                  <a:srgbClr val="015C91"/>
                </a:solidFill>
              </a:rPr>
              <a:t>and measure the performance against that goal.</a:t>
            </a:r>
          </a:p>
          <a:p>
            <a:pPr lvl="1">
              <a:buFont typeface="Wingdings" pitchFamily="2" charset="2"/>
              <a:buChar char="§"/>
            </a:pPr>
            <a:r>
              <a:rPr lang="en-US" sz="1800" dirty="0" smtClean="0">
                <a:solidFill>
                  <a:srgbClr val="015C91"/>
                </a:solidFill>
              </a:rPr>
              <a:t>Visa Issues for media and press</a:t>
            </a:r>
          </a:p>
          <a:p>
            <a:pPr>
              <a:buFontTx/>
              <a:buNone/>
            </a:pPr>
            <a:endParaRPr lang="en-US" sz="1800" b="1" u="sng" dirty="0" smtClean="0">
              <a:solidFill>
                <a:srgbClr val="015C91"/>
              </a:solidFill>
            </a:endParaRPr>
          </a:p>
          <a:p>
            <a:pPr lvl="1"/>
            <a:endParaRPr lang="en-US" sz="1800" dirty="0" smtClean="0">
              <a:solidFill>
                <a:srgbClr val="015C91"/>
              </a:solidFill>
              <a:cs typeface="Arial" charset="0"/>
            </a:endParaRPr>
          </a:p>
        </p:txBody>
      </p:sp>
      <p:sp>
        <p:nvSpPr>
          <p:cNvPr id="4" name="Title 1"/>
          <p:cNvSpPr txBox="1">
            <a:spLocks/>
          </p:cNvSpPr>
          <p:nvPr/>
        </p:nvSpPr>
        <p:spPr bwMode="auto">
          <a:xfrm>
            <a:off x="285720" y="357166"/>
            <a:ext cx="8610600" cy="914400"/>
          </a:xfrm>
          <a:prstGeom prst="rect">
            <a:avLst/>
          </a:prstGeom>
          <a:noFill/>
          <a:ln w="9525">
            <a:noFill/>
            <a:miter lim="800000"/>
            <a:headEnd/>
            <a:tailEnd/>
          </a:ln>
        </p:spPr>
        <p:txBody>
          <a:bodyPr anchor="ctr"/>
          <a:lstStyle/>
          <a:p>
            <a:pPr algn="ctr">
              <a:defRPr/>
            </a:pPr>
            <a:r>
              <a:rPr lang="en-US" sz="2200" b="1" kern="0" dirty="0" smtClean="0">
                <a:solidFill>
                  <a:srgbClr val="015C91"/>
                </a:solidFill>
                <a:latin typeface="+mj-lt"/>
                <a:ea typeface="+mj-ea"/>
                <a:cs typeface="Arial" pitchFamily="34" charset="0"/>
              </a:rPr>
              <a:t>CPT, Corporation for Travel Promotion</a:t>
            </a:r>
            <a:endParaRPr lang="en-US" sz="2200" b="1" kern="0" dirty="0">
              <a:solidFill>
                <a:srgbClr val="015C91"/>
              </a:solidFill>
              <a:latin typeface="+mj-lt"/>
              <a:ea typeface="+mj-ea"/>
              <a:cs typeface="Arial" pitchFamily="34" charset="0"/>
            </a:endParaRPr>
          </a:p>
        </p:txBody>
      </p:sp>
      <p:pic>
        <p:nvPicPr>
          <p:cNvPr id="44036" name="Picture 4"/>
          <p:cNvPicPr>
            <a:picLocks noChangeAspect="1" noChangeArrowheads="1"/>
          </p:cNvPicPr>
          <p:nvPr/>
        </p:nvPicPr>
        <p:blipFill>
          <a:blip r:embed="rId3" cstate="print"/>
          <a:srcRect/>
          <a:stretch>
            <a:fillRect/>
          </a:stretch>
        </p:blipFill>
        <p:spPr bwMode="auto">
          <a:xfrm>
            <a:off x="4553322" y="1328192"/>
            <a:ext cx="4156856" cy="2728828"/>
          </a:xfrm>
          <a:prstGeom prst="rect">
            <a:avLst/>
          </a:prstGeom>
          <a:noFill/>
          <a:ln w="9525">
            <a:noFill/>
            <a:miter lim="800000"/>
            <a:headEnd/>
            <a:tailEnd/>
          </a:ln>
        </p:spPr>
      </p:pic>
      <p:sp>
        <p:nvSpPr>
          <p:cNvPr id="6" name="Rectangle 5"/>
          <p:cNvSpPr/>
          <p:nvPr/>
        </p:nvSpPr>
        <p:spPr>
          <a:xfrm>
            <a:off x="5143504" y="5286388"/>
            <a:ext cx="3149592" cy="369332"/>
          </a:xfrm>
          <a:prstGeom prst="rect">
            <a:avLst/>
          </a:prstGeom>
        </p:spPr>
        <p:txBody>
          <a:bodyPr wrap="square">
            <a:spAutoFit/>
          </a:bodyPr>
          <a:lstStyle/>
          <a:p>
            <a:pPr marL="742950" lvl="1" indent="-285750">
              <a:spcBef>
                <a:spcPct val="20000"/>
              </a:spcBef>
            </a:pPr>
            <a:r>
              <a:rPr lang="en-US" b="1" u="sng" dirty="0" smtClean="0">
                <a:solidFill>
                  <a:srgbClr val="015C91"/>
                </a:solidFill>
              </a:rPr>
              <a:t>Welcoming environment</a:t>
            </a:r>
            <a:endParaRPr lang="en-US" b="1" dirty="0" smtClean="0">
              <a:solidFill>
                <a:srgbClr val="015C91"/>
              </a:solidFill>
            </a:endParaRPr>
          </a:p>
        </p:txBody>
      </p:sp>
      <p:pic>
        <p:nvPicPr>
          <p:cNvPr id="7" name="Picture 1" descr="Z:\Clients\Discover DA DK\LOGO\DAmericaDenmark.jpg"/>
          <p:cNvPicPr>
            <a:picLocks noChangeAspect="1" noChangeArrowheads="1"/>
          </p:cNvPicPr>
          <p:nvPr/>
        </p:nvPicPr>
        <p:blipFill>
          <a:blip r:embed="rId4" cstate="print"/>
          <a:srcRect/>
          <a:stretch>
            <a:fillRect/>
          </a:stretch>
        </p:blipFill>
        <p:spPr bwMode="auto">
          <a:xfrm>
            <a:off x="140612" y="211338"/>
            <a:ext cx="2428891" cy="422679"/>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5615832"/>
            <a:ext cx="9144000" cy="1021157"/>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pic>
      <p:sp>
        <p:nvSpPr>
          <p:cNvPr id="5" name="Rektangel 4"/>
          <p:cNvSpPr/>
          <p:nvPr/>
        </p:nvSpPr>
        <p:spPr>
          <a:xfrm>
            <a:off x="285720" y="1271566"/>
            <a:ext cx="8496944" cy="3693319"/>
          </a:xfrm>
          <a:prstGeom prst="rect">
            <a:avLst/>
          </a:prstGeom>
        </p:spPr>
        <p:txBody>
          <a:bodyPr wrap="square">
            <a:spAutoFit/>
          </a:bodyPr>
          <a:lstStyle/>
          <a:p>
            <a:pPr lvl="0">
              <a:buFont typeface="Wingdings" pitchFamily="2" charset="2"/>
              <a:buChar char="§"/>
              <a:defRPr/>
            </a:pPr>
            <a:r>
              <a:rPr lang="en-US" kern="0" dirty="0" smtClean="0">
                <a:solidFill>
                  <a:srgbClr val="015C91"/>
                </a:solidFill>
                <a:cs typeface="Arial" pitchFamily="34" charset="0"/>
              </a:rPr>
              <a:t> ESTA, $14 (two year validity), only visa waiver countries</a:t>
            </a:r>
          </a:p>
          <a:p>
            <a:pPr lvl="0">
              <a:buFont typeface="Wingdings" pitchFamily="2" charset="2"/>
              <a:buChar char="§"/>
              <a:defRPr/>
            </a:pPr>
            <a:endParaRPr lang="en-US" kern="0" dirty="0" smtClean="0">
              <a:solidFill>
                <a:srgbClr val="015C91"/>
              </a:solidFill>
              <a:cs typeface="Arial" pitchFamily="34" charset="0"/>
            </a:endParaRPr>
          </a:p>
          <a:p>
            <a:pPr lvl="0">
              <a:buFont typeface="Wingdings" pitchFamily="2" charset="2"/>
              <a:buChar char="§"/>
              <a:defRPr/>
            </a:pPr>
            <a:r>
              <a:rPr lang="en-US" kern="0" dirty="0" smtClean="0">
                <a:solidFill>
                  <a:srgbClr val="015C91"/>
                </a:solidFill>
                <a:cs typeface="Arial" pitchFamily="34" charset="0"/>
              </a:rPr>
              <a:t> $4 Homeland security</a:t>
            </a:r>
          </a:p>
          <a:p>
            <a:pPr lvl="0">
              <a:buFont typeface="Wingdings" pitchFamily="2" charset="2"/>
              <a:buChar char="§"/>
              <a:defRPr/>
            </a:pPr>
            <a:r>
              <a:rPr lang="en-US" kern="0" dirty="0" smtClean="0">
                <a:solidFill>
                  <a:srgbClr val="015C91"/>
                </a:solidFill>
                <a:cs typeface="Arial" pitchFamily="34" charset="0"/>
              </a:rPr>
              <a:t> $10 Travel promotion</a:t>
            </a:r>
          </a:p>
          <a:p>
            <a:pPr lvl="0">
              <a:buFont typeface="Wingdings" pitchFamily="2" charset="2"/>
              <a:buChar char="§"/>
              <a:defRPr/>
            </a:pPr>
            <a:r>
              <a:rPr lang="en-US" kern="0" dirty="0" smtClean="0">
                <a:solidFill>
                  <a:srgbClr val="015C91"/>
                </a:solidFill>
                <a:cs typeface="Arial" pitchFamily="34" charset="0"/>
              </a:rPr>
              <a:t> $200.000 budget</a:t>
            </a:r>
          </a:p>
          <a:p>
            <a:pPr lvl="0">
              <a:buFont typeface="Wingdings" pitchFamily="2" charset="2"/>
              <a:buChar char="§"/>
              <a:defRPr/>
            </a:pPr>
            <a:r>
              <a:rPr lang="en-US" kern="0" dirty="0" smtClean="0">
                <a:solidFill>
                  <a:srgbClr val="015C91"/>
                </a:solidFill>
                <a:cs typeface="Arial" pitchFamily="34" charset="0"/>
              </a:rPr>
              <a:t> $300.000 collected daily</a:t>
            </a:r>
          </a:p>
          <a:p>
            <a:pPr lvl="0">
              <a:buFont typeface="Wingdings" pitchFamily="2" charset="2"/>
              <a:buChar char="§"/>
              <a:defRPr/>
            </a:pPr>
            <a:endParaRPr lang="en-US" kern="0" dirty="0" smtClean="0">
              <a:solidFill>
                <a:srgbClr val="015C91"/>
              </a:solidFill>
              <a:cs typeface="Arial" pitchFamily="34" charset="0"/>
            </a:endParaRPr>
          </a:p>
          <a:p>
            <a:pPr lvl="0">
              <a:buFont typeface="Wingdings" pitchFamily="2" charset="2"/>
              <a:buChar char="§"/>
              <a:defRPr/>
            </a:pPr>
            <a:r>
              <a:rPr lang="en-US" kern="0" dirty="0" smtClean="0">
                <a:solidFill>
                  <a:srgbClr val="015C91"/>
                </a:solidFill>
                <a:cs typeface="Arial" pitchFamily="34" charset="0"/>
              </a:rPr>
              <a:t> Key growth markets: </a:t>
            </a:r>
            <a:r>
              <a:rPr lang="en-US" kern="0" dirty="0" err="1" smtClean="0">
                <a:solidFill>
                  <a:srgbClr val="015C91"/>
                </a:solidFill>
                <a:cs typeface="Arial" pitchFamily="34" charset="0"/>
              </a:rPr>
              <a:t>Brasil</a:t>
            </a:r>
            <a:r>
              <a:rPr lang="en-US" kern="0" dirty="0" smtClean="0">
                <a:solidFill>
                  <a:srgbClr val="015C91"/>
                </a:solidFill>
                <a:cs typeface="Arial" pitchFamily="34" charset="0"/>
              </a:rPr>
              <a:t>, China, India</a:t>
            </a:r>
          </a:p>
          <a:p>
            <a:pPr lvl="0">
              <a:buFont typeface="Wingdings" pitchFamily="2" charset="2"/>
              <a:buChar char="§"/>
              <a:defRPr/>
            </a:pPr>
            <a:r>
              <a:rPr lang="en-US" kern="0" dirty="0" smtClean="0">
                <a:solidFill>
                  <a:srgbClr val="015C91"/>
                </a:solidFill>
                <a:cs typeface="Arial" pitchFamily="34" charset="0"/>
              </a:rPr>
              <a:t> Primary markets: UK, Germany, Canada</a:t>
            </a:r>
          </a:p>
          <a:p>
            <a:pPr lvl="0">
              <a:buFont typeface="Wingdings" pitchFamily="2" charset="2"/>
              <a:buChar char="§"/>
              <a:defRPr/>
            </a:pPr>
            <a:endParaRPr lang="en-US" kern="0" dirty="0" smtClean="0">
              <a:solidFill>
                <a:srgbClr val="015C91"/>
              </a:solidFill>
              <a:cs typeface="Arial" pitchFamily="34" charset="0"/>
            </a:endParaRPr>
          </a:p>
          <a:p>
            <a:pPr lvl="0">
              <a:buFont typeface="Wingdings" pitchFamily="2" charset="2"/>
              <a:buChar char="§"/>
              <a:defRPr/>
            </a:pPr>
            <a:r>
              <a:rPr lang="en-US" kern="0" dirty="0" smtClean="0">
                <a:solidFill>
                  <a:srgbClr val="015C91"/>
                </a:solidFill>
                <a:cs typeface="Arial" pitchFamily="34" charset="0"/>
              </a:rPr>
              <a:t> Q: will CPT re-invest the countries where collected, or focus on emerging and primary    </a:t>
            </a:r>
          </a:p>
          <a:p>
            <a:pPr lvl="0">
              <a:defRPr/>
            </a:pPr>
            <a:r>
              <a:rPr lang="en-US" kern="0" dirty="0" smtClean="0">
                <a:solidFill>
                  <a:srgbClr val="015C91"/>
                </a:solidFill>
                <a:cs typeface="Arial" pitchFamily="34" charset="0"/>
              </a:rPr>
              <a:t>   markets</a:t>
            </a:r>
          </a:p>
          <a:p>
            <a:pPr lvl="0">
              <a:buFont typeface="Wingdings" pitchFamily="2" charset="2"/>
              <a:buChar char="§"/>
              <a:defRPr/>
            </a:pPr>
            <a:r>
              <a:rPr lang="en-US" kern="0" dirty="0" smtClean="0">
                <a:solidFill>
                  <a:srgbClr val="015C91"/>
                </a:solidFill>
                <a:cs typeface="Arial" pitchFamily="34" charset="0"/>
              </a:rPr>
              <a:t> Nordic Region contributed in 2010 by 1.000.000 visitors = $10.000.000</a:t>
            </a:r>
            <a:endParaRPr lang="en-US" kern="0" dirty="0">
              <a:solidFill>
                <a:srgbClr val="015C91"/>
              </a:solidFill>
              <a:cs typeface="Arial" pitchFamily="34" charset="0"/>
            </a:endParaRPr>
          </a:p>
        </p:txBody>
      </p:sp>
      <p:pic>
        <p:nvPicPr>
          <p:cNvPr id="8" name="Picture 1" descr="Z:\Clients\Discover DA DK\LOGO\DAmericaDenmark.jpg"/>
          <p:cNvPicPr>
            <a:picLocks noChangeAspect="1" noChangeArrowheads="1"/>
          </p:cNvPicPr>
          <p:nvPr/>
        </p:nvPicPr>
        <p:blipFill>
          <a:blip r:embed="rId3" cstate="print"/>
          <a:srcRect/>
          <a:stretch>
            <a:fillRect/>
          </a:stretch>
        </p:blipFill>
        <p:spPr bwMode="auto">
          <a:xfrm>
            <a:off x="140612" y="211338"/>
            <a:ext cx="2428891" cy="422679"/>
          </a:xfrm>
          <a:prstGeom prst="rect">
            <a:avLst/>
          </a:prstGeom>
          <a:noFill/>
        </p:spPr>
      </p:pic>
      <p:sp>
        <p:nvSpPr>
          <p:cNvPr id="9" name="Title 1"/>
          <p:cNvSpPr txBox="1">
            <a:spLocks/>
          </p:cNvSpPr>
          <p:nvPr/>
        </p:nvSpPr>
        <p:spPr bwMode="auto">
          <a:xfrm>
            <a:off x="285720" y="357166"/>
            <a:ext cx="8610600" cy="914400"/>
          </a:xfrm>
          <a:prstGeom prst="rect">
            <a:avLst/>
          </a:prstGeom>
          <a:noFill/>
          <a:ln w="9525">
            <a:noFill/>
            <a:miter lim="800000"/>
            <a:headEnd/>
            <a:tailEnd/>
          </a:ln>
        </p:spPr>
        <p:txBody>
          <a:bodyPr anchor="ctr"/>
          <a:lstStyle/>
          <a:p>
            <a:pPr algn="ctr">
              <a:defRPr/>
            </a:pPr>
            <a:r>
              <a:rPr lang="en-US" sz="2200" b="1" kern="0" dirty="0" smtClean="0">
                <a:solidFill>
                  <a:srgbClr val="015C91"/>
                </a:solidFill>
                <a:latin typeface="+mj-lt"/>
                <a:ea typeface="+mj-ea"/>
                <a:cs typeface="Arial" pitchFamily="34" charset="0"/>
              </a:rPr>
              <a:t>CPT, Corporation for Travel Promotion</a:t>
            </a:r>
            <a:endParaRPr lang="en-US" sz="2200" b="1" kern="0" dirty="0">
              <a:solidFill>
                <a:srgbClr val="015C91"/>
              </a:solidFill>
              <a:latin typeface="+mj-lt"/>
              <a:ea typeface="+mj-ea"/>
              <a:cs typeface="Arial" pitchFamily="34" charset="0"/>
            </a:endParaRPr>
          </a:p>
        </p:txBody>
      </p:sp>
    </p:spTree>
    <p:extLst>
      <p:ext uri="{BB962C8B-B14F-4D97-AF65-F5344CB8AC3E}">
        <p14:creationId xmlns="" xmlns:p14="http://schemas.microsoft.com/office/powerpoint/2010/main" val="2398875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14282" y="1500174"/>
            <a:ext cx="3571900" cy="4247317"/>
          </a:xfrm>
          <a:prstGeom prst="rect">
            <a:avLst/>
          </a:prstGeom>
          <a:noFill/>
        </p:spPr>
        <p:txBody>
          <a:bodyPr wrap="square" numCol="1" rtlCol="0">
            <a:spAutoFit/>
          </a:bodyPr>
          <a:lstStyle/>
          <a:p>
            <a:pPr marL="285750" indent="-285750">
              <a:lnSpc>
                <a:spcPct val="150000"/>
              </a:lnSpc>
              <a:buFont typeface="Wingdings" pitchFamily="2" charset="2"/>
              <a:buChar char="§"/>
            </a:pPr>
            <a:r>
              <a:rPr lang="da-DK" dirty="0" smtClean="0">
                <a:solidFill>
                  <a:srgbClr val="015C91"/>
                </a:solidFill>
              </a:rPr>
              <a:t>Karin Gert Nielsen, Direktør Atlantic Link </a:t>
            </a:r>
          </a:p>
          <a:p>
            <a:pPr marL="285750" indent="-285750">
              <a:lnSpc>
                <a:spcPct val="150000"/>
              </a:lnSpc>
              <a:buFont typeface="Wingdings" pitchFamily="2" charset="2"/>
              <a:buChar char="§"/>
            </a:pPr>
            <a:r>
              <a:rPr lang="da-DK" dirty="0" smtClean="0">
                <a:solidFill>
                  <a:srgbClr val="015C91"/>
                </a:solidFill>
              </a:rPr>
              <a:t>Jesper Ewald, Direktør FDM</a:t>
            </a:r>
          </a:p>
          <a:p>
            <a:pPr marL="285750" indent="-285750">
              <a:lnSpc>
                <a:spcPct val="150000"/>
              </a:lnSpc>
              <a:buFont typeface="Wingdings" pitchFamily="2" charset="2"/>
              <a:buChar char="§"/>
            </a:pPr>
            <a:r>
              <a:rPr lang="da-DK" dirty="0" smtClean="0">
                <a:solidFill>
                  <a:srgbClr val="015C91"/>
                </a:solidFill>
              </a:rPr>
              <a:t>Jesper Klausholm, Billund lufthavn</a:t>
            </a:r>
          </a:p>
          <a:p>
            <a:pPr marL="285750" indent="-285750">
              <a:lnSpc>
                <a:spcPct val="150000"/>
              </a:lnSpc>
              <a:buFont typeface="Wingdings" pitchFamily="2" charset="2"/>
              <a:buChar char="§"/>
            </a:pPr>
            <a:r>
              <a:rPr lang="da-DK" dirty="0" smtClean="0">
                <a:solidFill>
                  <a:srgbClr val="015C91"/>
                </a:solidFill>
              </a:rPr>
              <a:t>Per Markussen, BCD Nordisk chef</a:t>
            </a:r>
          </a:p>
          <a:p>
            <a:pPr marL="285750" indent="-285750">
              <a:lnSpc>
                <a:spcPct val="150000"/>
              </a:lnSpc>
              <a:buFont typeface="Wingdings" pitchFamily="2" charset="2"/>
              <a:buChar char="§"/>
            </a:pPr>
            <a:r>
              <a:rPr lang="da-DK" dirty="0" smtClean="0">
                <a:solidFill>
                  <a:srgbClr val="015C91"/>
                </a:solidFill>
              </a:rPr>
              <a:t>Jesper Schou, Direktør Billetkontoret</a:t>
            </a:r>
          </a:p>
          <a:p>
            <a:pPr marL="285750" indent="-285750">
              <a:lnSpc>
                <a:spcPct val="150000"/>
              </a:lnSpc>
              <a:buFont typeface="Wingdings" pitchFamily="2" charset="2"/>
              <a:buChar char="§"/>
            </a:pPr>
            <a:r>
              <a:rPr lang="da-DK" dirty="0" smtClean="0">
                <a:solidFill>
                  <a:srgbClr val="015C91"/>
                </a:solidFill>
              </a:rPr>
              <a:t>Peter Rasmussen, Direktør Profil</a:t>
            </a:r>
          </a:p>
          <a:p>
            <a:pPr marL="285750" indent="-285750">
              <a:lnSpc>
                <a:spcPct val="150000"/>
              </a:lnSpc>
              <a:buFont typeface="Wingdings" pitchFamily="2" charset="2"/>
              <a:buChar char="§"/>
            </a:pPr>
            <a:endParaRPr lang="da-DK" dirty="0" smtClean="0">
              <a:solidFill>
                <a:srgbClr val="015C91"/>
              </a:solidFill>
            </a:endParaRPr>
          </a:p>
        </p:txBody>
      </p:sp>
      <p:pic>
        <p:nvPicPr>
          <p:cNvPr id="14" name="Picture 2"/>
          <p:cNvPicPr>
            <a:picLocks noChangeAspect="1" noChangeArrowheads="1"/>
          </p:cNvPicPr>
          <p:nvPr/>
        </p:nvPicPr>
        <p:blipFill>
          <a:blip r:embed="rId2" cstate="print"/>
          <a:srcRect/>
          <a:stretch>
            <a:fillRect/>
          </a:stretch>
        </p:blipFill>
        <p:spPr bwMode="auto">
          <a:xfrm>
            <a:off x="0" y="5615832"/>
            <a:ext cx="9144000" cy="1021157"/>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pic>
      <p:sp>
        <p:nvSpPr>
          <p:cNvPr id="2" name="Tekstboks 1"/>
          <p:cNvSpPr txBox="1"/>
          <p:nvPr/>
        </p:nvSpPr>
        <p:spPr>
          <a:xfrm>
            <a:off x="3419872" y="785794"/>
            <a:ext cx="1971374" cy="430887"/>
          </a:xfrm>
          <a:prstGeom prst="rect">
            <a:avLst/>
          </a:prstGeom>
          <a:noFill/>
        </p:spPr>
        <p:txBody>
          <a:bodyPr wrap="none" rtlCol="0">
            <a:spAutoFit/>
          </a:bodyPr>
          <a:lstStyle/>
          <a:p>
            <a:pPr algn="ctr"/>
            <a:r>
              <a:rPr lang="da-DK" sz="2200" b="1" dirty="0" err="1" smtClean="0">
                <a:solidFill>
                  <a:srgbClr val="015C91"/>
                </a:solidFill>
              </a:rPr>
              <a:t>Advisory</a:t>
            </a:r>
            <a:r>
              <a:rPr lang="da-DK" sz="2200" b="1" dirty="0" smtClean="0">
                <a:solidFill>
                  <a:srgbClr val="015C91"/>
                </a:solidFill>
              </a:rPr>
              <a:t> </a:t>
            </a:r>
            <a:r>
              <a:rPr lang="da-DK" sz="2200" b="1" dirty="0" err="1" smtClean="0">
                <a:solidFill>
                  <a:srgbClr val="015C91"/>
                </a:solidFill>
              </a:rPr>
              <a:t>Board</a:t>
            </a:r>
            <a:endParaRPr lang="da-DK" sz="2200" b="1" dirty="0">
              <a:solidFill>
                <a:srgbClr val="015C91"/>
              </a:solidFill>
            </a:endParaRPr>
          </a:p>
        </p:txBody>
      </p:sp>
      <p:sp>
        <p:nvSpPr>
          <p:cNvPr id="6" name="TextBox 5"/>
          <p:cNvSpPr txBox="1"/>
          <p:nvPr/>
        </p:nvSpPr>
        <p:spPr>
          <a:xfrm>
            <a:off x="4286248" y="1500174"/>
            <a:ext cx="4857752" cy="4108817"/>
          </a:xfrm>
          <a:prstGeom prst="rect">
            <a:avLst/>
          </a:prstGeom>
          <a:noFill/>
        </p:spPr>
        <p:txBody>
          <a:bodyPr wrap="square" rtlCol="0">
            <a:spAutoFit/>
          </a:bodyPr>
          <a:lstStyle/>
          <a:p>
            <a:pPr marL="285750" indent="-285750">
              <a:lnSpc>
                <a:spcPct val="150000"/>
              </a:lnSpc>
              <a:buFont typeface="Wingdings" pitchFamily="2" charset="2"/>
              <a:buChar char="§"/>
            </a:pPr>
            <a:r>
              <a:rPr lang="da-DK" dirty="0" smtClean="0">
                <a:solidFill>
                  <a:srgbClr val="015C91"/>
                </a:solidFill>
              </a:rPr>
              <a:t>Michael Jensen, Production Manager Spies</a:t>
            </a:r>
          </a:p>
          <a:p>
            <a:pPr marL="285750" indent="-285750">
              <a:lnSpc>
                <a:spcPct val="150000"/>
              </a:lnSpc>
              <a:buFont typeface="Wingdings" pitchFamily="2" charset="2"/>
              <a:buChar char="§"/>
            </a:pPr>
            <a:r>
              <a:rPr lang="en-US" dirty="0" smtClean="0">
                <a:solidFill>
                  <a:srgbClr val="015C91"/>
                </a:solidFill>
              </a:rPr>
              <a:t>Jens </a:t>
            </a:r>
            <a:r>
              <a:rPr lang="en-US" dirty="0" err="1" smtClean="0">
                <a:solidFill>
                  <a:srgbClr val="015C91"/>
                </a:solidFill>
              </a:rPr>
              <a:t>Vestergård</a:t>
            </a:r>
            <a:r>
              <a:rPr lang="en-US" dirty="0" smtClean="0">
                <a:solidFill>
                  <a:srgbClr val="015C91"/>
                </a:solidFill>
              </a:rPr>
              <a:t>, Sales Manager KLM/Air France/Delta</a:t>
            </a:r>
            <a:endParaRPr lang="da-DK" dirty="0" smtClean="0">
              <a:solidFill>
                <a:srgbClr val="015C91"/>
              </a:solidFill>
            </a:endParaRPr>
          </a:p>
          <a:p>
            <a:pPr marL="285750" indent="-285750">
              <a:lnSpc>
                <a:spcPct val="150000"/>
              </a:lnSpc>
              <a:buFont typeface="Wingdings" pitchFamily="2" charset="2"/>
              <a:buChar char="§"/>
            </a:pPr>
            <a:r>
              <a:rPr lang="da-DK" dirty="0" smtClean="0">
                <a:solidFill>
                  <a:srgbClr val="015C91"/>
                </a:solidFill>
              </a:rPr>
              <a:t>Carsten Nørland VP, CPH Lufthavne </a:t>
            </a:r>
          </a:p>
          <a:p>
            <a:pPr marL="285750" indent="-285750">
              <a:lnSpc>
                <a:spcPct val="150000"/>
              </a:lnSpc>
              <a:buFont typeface="Wingdings" pitchFamily="2" charset="2"/>
              <a:buChar char="§"/>
            </a:pPr>
            <a:r>
              <a:rPr lang="da-DK" dirty="0" smtClean="0">
                <a:solidFill>
                  <a:srgbClr val="015C91"/>
                </a:solidFill>
              </a:rPr>
              <a:t>Lars Thykier, Direktør DRF</a:t>
            </a:r>
          </a:p>
          <a:p>
            <a:pPr marL="285750" indent="-285750">
              <a:lnSpc>
                <a:spcPct val="150000"/>
              </a:lnSpc>
              <a:buFont typeface="Wingdings" pitchFamily="2" charset="2"/>
              <a:buChar char="§"/>
            </a:pPr>
            <a:r>
              <a:rPr lang="da-DK" dirty="0" smtClean="0">
                <a:solidFill>
                  <a:srgbClr val="015C91"/>
                </a:solidFill>
              </a:rPr>
              <a:t>Peter Strandby, Commercial Specialist US Embassy</a:t>
            </a:r>
          </a:p>
          <a:p>
            <a:pPr marL="285750" indent="-285750">
              <a:lnSpc>
                <a:spcPct val="150000"/>
              </a:lnSpc>
              <a:buFont typeface="Wingdings" pitchFamily="2" charset="2"/>
              <a:buChar char="§"/>
            </a:pPr>
            <a:r>
              <a:rPr lang="da-DK" dirty="0" smtClean="0">
                <a:solidFill>
                  <a:srgbClr val="015C91"/>
                </a:solidFill>
              </a:rPr>
              <a:t>Sekretariat: Charlotte Lindholm</a:t>
            </a:r>
          </a:p>
          <a:p>
            <a:pPr marL="285750" indent="-285750">
              <a:lnSpc>
                <a:spcPct val="150000"/>
              </a:lnSpc>
            </a:pPr>
            <a:endParaRPr lang="da-DK" dirty="0" smtClean="0">
              <a:solidFill>
                <a:srgbClr val="015C91"/>
              </a:solidFill>
            </a:endParaRPr>
          </a:p>
          <a:p>
            <a:endParaRPr lang="da-DK" dirty="0"/>
          </a:p>
        </p:txBody>
      </p:sp>
      <p:pic>
        <p:nvPicPr>
          <p:cNvPr id="7" name="Picture 1" descr="Z:\Clients\Discover DA DK\LOGO\DAmericaDenmark.jpg"/>
          <p:cNvPicPr>
            <a:picLocks noChangeAspect="1" noChangeArrowheads="1"/>
          </p:cNvPicPr>
          <p:nvPr/>
        </p:nvPicPr>
        <p:blipFill>
          <a:blip r:embed="rId3" cstate="print"/>
          <a:srcRect/>
          <a:stretch>
            <a:fillRect/>
          </a:stretch>
        </p:blipFill>
        <p:spPr bwMode="auto">
          <a:xfrm>
            <a:off x="140612" y="211338"/>
            <a:ext cx="2428891" cy="42267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kstboks 9"/>
          <p:cNvSpPr txBox="1">
            <a:spLocks noChangeArrowheads="1"/>
          </p:cNvSpPr>
          <p:nvPr/>
        </p:nvSpPr>
        <p:spPr bwMode="auto">
          <a:xfrm>
            <a:off x="357158" y="1214422"/>
            <a:ext cx="8572560"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rgbClr val="015C91"/>
                </a:solidFill>
                <a:latin typeface="+mn-lt"/>
              </a:rPr>
              <a:t>Eight (13) </a:t>
            </a:r>
            <a:r>
              <a:rPr lang="en-US" b="1" dirty="0">
                <a:solidFill>
                  <a:srgbClr val="015C91"/>
                </a:solidFill>
                <a:latin typeface="+mn-lt"/>
              </a:rPr>
              <a:t>airlines will be operating 165 weekly departures</a:t>
            </a:r>
            <a:r>
              <a:rPr lang="en-US" dirty="0">
                <a:solidFill>
                  <a:srgbClr val="015C91"/>
                </a:solidFill>
                <a:latin typeface="+mn-lt"/>
              </a:rPr>
              <a:t> between Scandinavia and US from summer 2011, the largest ever counted, </a:t>
            </a:r>
            <a:r>
              <a:rPr lang="en-US" dirty="0" smtClean="0">
                <a:solidFill>
                  <a:srgbClr val="015C91"/>
                </a:solidFill>
                <a:latin typeface="+mn-lt"/>
              </a:rPr>
              <a:t>17 </a:t>
            </a:r>
            <a:r>
              <a:rPr lang="en-US" dirty="0">
                <a:solidFill>
                  <a:srgbClr val="015C91"/>
                </a:solidFill>
                <a:latin typeface="+mn-lt"/>
              </a:rPr>
              <a:t>different routes in </a:t>
            </a:r>
            <a:r>
              <a:rPr lang="en-US" dirty="0" smtClean="0">
                <a:solidFill>
                  <a:srgbClr val="015C91"/>
                </a:solidFill>
                <a:latin typeface="+mn-lt"/>
              </a:rPr>
              <a:t>total. SAS counts for 35 </a:t>
            </a:r>
            <a:r>
              <a:rPr lang="en-US" dirty="0">
                <a:solidFill>
                  <a:srgbClr val="015C91"/>
                </a:solidFill>
                <a:latin typeface="+mn-lt"/>
              </a:rPr>
              <a:t>departures.</a:t>
            </a:r>
            <a:endParaRPr lang="da-DK" dirty="0">
              <a:solidFill>
                <a:srgbClr val="015C91"/>
              </a:solidFill>
              <a:latin typeface="+mn-lt"/>
            </a:endParaRPr>
          </a:p>
          <a:p>
            <a:pPr eaLnBrk="1" hangingPunct="1"/>
            <a:r>
              <a:rPr lang="en-US" dirty="0">
                <a:solidFill>
                  <a:srgbClr val="015C91"/>
                </a:solidFill>
                <a:latin typeface="+mn-lt"/>
              </a:rPr>
              <a:t> </a:t>
            </a:r>
          </a:p>
          <a:p>
            <a:pPr eaLnBrk="1" hangingPunct="1"/>
            <a:r>
              <a:rPr lang="en-US" b="1" dirty="0" smtClean="0">
                <a:solidFill>
                  <a:srgbClr val="015C91"/>
                </a:solidFill>
                <a:latin typeface="+mn-lt"/>
              </a:rPr>
              <a:t>Airlines </a:t>
            </a:r>
            <a:r>
              <a:rPr lang="en-US" b="1" dirty="0">
                <a:solidFill>
                  <a:srgbClr val="015C91"/>
                </a:solidFill>
                <a:latin typeface="+mn-lt"/>
              </a:rPr>
              <a:t>between the Nordic Region and US via their respective hubs:</a:t>
            </a:r>
            <a:endParaRPr lang="da-DK" dirty="0">
              <a:solidFill>
                <a:srgbClr val="015C91"/>
              </a:solidFill>
              <a:latin typeface="+mn-lt"/>
            </a:endParaRPr>
          </a:p>
          <a:p>
            <a:pPr marL="285750" indent="-285750" eaLnBrk="1" hangingPunct="1">
              <a:buFont typeface="Wingdings" pitchFamily="2" charset="2"/>
              <a:buChar char="§"/>
            </a:pPr>
            <a:r>
              <a:rPr lang="en-US" dirty="0" smtClean="0">
                <a:solidFill>
                  <a:srgbClr val="015C91"/>
                </a:solidFill>
                <a:latin typeface="+mn-lt"/>
              </a:rPr>
              <a:t>American </a:t>
            </a:r>
            <a:r>
              <a:rPr lang="en-US" dirty="0">
                <a:solidFill>
                  <a:srgbClr val="015C91"/>
                </a:solidFill>
                <a:latin typeface="+mn-lt"/>
              </a:rPr>
              <a:t>Airlines, </a:t>
            </a:r>
            <a:endParaRPr lang="en-US" dirty="0" smtClean="0">
              <a:solidFill>
                <a:srgbClr val="015C91"/>
              </a:solidFill>
              <a:latin typeface="+mn-lt"/>
            </a:endParaRPr>
          </a:p>
          <a:p>
            <a:pPr marL="285750" indent="-285750" eaLnBrk="1" hangingPunct="1">
              <a:buFont typeface="Wingdings" pitchFamily="2" charset="2"/>
              <a:buChar char="§"/>
            </a:pPr>
            <a:r>
              <a:rPr lang="en-US" dirty="0" smtClean="0">
                <a:solidFill>
                  <a:srgbClr val="015C91"/>
                </a:solidFill>
                <a:latin typeface="+mn-lt"/>
              </a:rPr>
              <a:t>Continental</a:t>
            </a:r>
            <a:r>
              <a:rPr lang="en-US" dirty="0">
                <a:solidFill>
                  <a:srgbClr val="015C91"/>
                </a:solidFill>
                <a:latin typeface="+mn-lt"/>
              </a:rPr>
              <a:t>, </a:t>
            </a:r>
            <a:endParaRPr lang="en-US" dirty="0" smtClean="0">
              <a:solidFill>
                <a:srgbClr val="015C91"/>
              </a:solidFill>
              <a:latin typeface="+mn-lt"/>
            </a:endParaRPr>
          </a:p>
          <a:p>
            <a:pPr marL="285750" indent="-285750" eaLnBrk="1" hangingPunct="1">
              <a:buFont typeface="Wingdings" pitchFamily="2" charset="2"/>
              <a:buChar char="§"/>
            </a:pPr>
            <a:r>
              <a:rPr lang="en-US" dirty="0" smtClean="0">
                <a:solidFill>
                  <a:srgbClr val="015C91"/>
                </a:solidFill>
                <a:latin typeface="+mn-lt"/>
              </a:rPr>
              <a:t>Delta </a:t>
            </a:r>
            <a:r>
              <a:rPr lang="en-US" dirty="0">
                <a:solidFill>
                  <a:srgbClr val="015C91"/>
                </a:solidFill>
                <a:latin typeface="+mn-lt"/>
              </a:rPr>
              <a:t>Air Lines, </a:t>
            </a:r>
            <a:endParaRPr lang="en-US" dirty="0" smtClean="0">
              <a:solidFill>
                <a:srgbClr val="015C91"/>
              </a:solidFill>
              <a:latin typeface="+mn-lt"/>
            </a:endParaRPr>
          </a:p>
          <a:p>
            <a:pPr marL="285750" indent="-285750" eaLnBrk="1" hangingPunct="1">
              <a:buFont typeface="Wingdings" pitchFamily="2" charset="2"/>
              <a:buChar char="§"/>
            </a:pPr>
            <a:r>
              <a:rPr lang="en-US" dirty="0" err="1" smtClean="0">
                <a:solidFill>
                  <a:srgbClr val="015C91"/>
                </a:solidFill>
                <a:latin typeface="+mn-lt"/>
              </a:rPr>
              <a:t>Finnair</a:t>
            </a:r>
            <a:r>
              <a:rPr lang="en-US" dirty="0" smtClean="0">
                <a:solidFill>
                  <a:srgbClr val="015C91"/>
                </a:solidFill>
                <a:latin typeface="+mn-lt"/>
              </a:rPr>
              <a:t>,</a:t>
            </a:r>
          </a:p>
          <a:p>
            <a:pPr marL="285750" indent="-285750" eaLnBrk="1" hangingPunct="1">
              <a:buFont typeface="Wingdings" pitchFamily="2" charset="2"/>
              <a:buChar char="§"/>
            </a:pPr>
            <a:r>
              <a:rPr lang="en-US" dirty="0" smtClean="0">
                <a:solidFill>
                  <a:srgbClr val="015C91"/>
                </a:solidFill>
                <a:latin typeface="+mn-lt"/>
              </a:rPr>
              <a:t> </a:t>
            </a:r>
            <a:r>
              <a:rPr lang="en-US" dirty="0" err="1">
                <a:solidFill>
                  <a:srgbClr val="015C91"/>
                </a:solidFill>
                <a:latin typeface="+mn-lt"/>
              </a:rPr>
              <a:t>Icelandair</a:t>
            </a:r>
            <a:r>
              <a:rPr lang="en-US" dirty="0">
                <a:solidFill>
                  <a:srgbClr val="015C91"/>
                </a:solidFill>
                <a:latin typeface="+mn-lt"/>
              </a:rPr>
              <a:t>, </a:t>
            </a:r>
            <a:endParaRPr lang="en-US" dirty="0" smtClean="0">
              <a:solidFill>
                <a:srgbClr val="015C91"/>
              </a:solidFill>
              <a:latin typeface="+mn-lt"/>
            </a:endParaRPr>
          </a:p>
          <a:p>
            <a:pPr marL="285750" indent="-285750" eaLnBrk="1" hangingPunct="1">
              <a:buFont typeface="Wingdings" pitchFamily="2" charset="2"/>
              <a:buChar char="§"/>
            </a:pPr>
            <a:r>
              <a:rPr lang="en-US" dirty="0" smtClean="0">
                <a:solidFill>
                  <a:srgbClr val="015C91"/>
                </a:solidFill>
                <a:latin typeface="+mn-lt"/>
              </a:rPr>
              <a:t>Iceland </a:t>
            </a:r>
            <a:r>
              <a:rPr lang="en-US" dirty="0">
                <a:solidFill>
                  <a:srgbClr val="015C91"/>
                </a:solidFill>
                <a:latin typeface="+mn-lt"/>
              </a:rPr>
              <a:t>Express, </a:t>
            </a:r>
            <a:endParaRPr lang="en-US" dirty="0" smtClean="0">
              <a:solidFill>
                <a:srgbClr val="015C91"/>
              </a:solidFill>
              <a:latin typeface="+mn-lt"/>
            </a:endParaRPr>
          </a:p>
          <a:p>
            <a:pPr marL="285750" indent="-285750" eaLnBrk="1" hangingPunct="1">
              <a:buFont typeface="Wingdings" pitchFamily="2" charset="2"/>
              <a:buChar char="§"/>
            </a:pPr>
            <a:r>
              <a:rPr lang="en-US" dirty="0" smtClean="0">
                <a:solidFill>
                  <a:srgbClr val="015C91"/>
                </a:solidFill>
                <a:latin typeface="+mn-lt"/>
              </a:rPr>
              <a:t>SAS</a:t>
            </a:r>
            <a:r>
              <a:rPr lang="en-US" dirty="0">
                <a:solidFill>
                  <a:srgbClr val="015C91"/>
                </a:solidFill>
                <a:latin typeface="+mn-lt"/>
              </a:rPr>
              <a:t>, </a:t>
            </a:r>
            <a:endParaRPr lang="en-US" dirty="0" smtClean="0">
              <a:solidFill>
                <a:srgbClr val="015C91"/>
              </a:solidFill>
              <a:latin typeface="+mn-lt"/>
            </a:endParaRPr>
          </a:p>
          <a:p>
            <a:pPr marL="285750" indent="-285750" eaLnBrk="1" hangingPunct="1">
              <a:buFont typeface="Wingdings" pitchFamily="2" charset="2"/>
              <a:buChar char="§"/>
            </a:pPr>
            <a:r>
              <a:rPr lang="en-US" dirty="0" smtClean="0">
                <a:solidFill>
                  <a:srgbClr val="015C91"/>
                </a:solidFill>
                <a:latin typeface="+mn-lt"/>
              </a:rPr>
              <a:t>US </a:t>
            </a:r>
            <a:r>
              <a:rPr lang="en-US" dirty="0">
                <a:solidFill>
                  <a:srgbClr val="015C91"/>
                </a:solidFill>
                <a:latin typeface="+mn-lt"/>
              </a:rPr>
              <a:t>Airways, Air Canada, </a:t>
            </a:r>
            <a:endParaRPr lang="en-US" dirty="0" smtClean="0">
              <a:solidFill>
                <a:srgbClr val="015C91"/>
              </a:solidFill>
              <a:latin typeface="+mn-lt"/>
            </a:endParaRPr>
          </a:p>
          <a:p>
            <a:pPr marL="285750" indent="-285750" eaLnBrk="1" hangingPunct="1">
              <a:buFont typeface="Wingdings" pitchFamily="2" charset="2"/>
              <a:buChar char="§"/>
            </a:pPr>
            <a:r>
              <a:rPr lang="en-US" dirty="0" smtClean="0">
                <a:solidFill>
                  <a:srgbClr val="015C91"/>
                </a:solidFill>
                <a:latin typeface="+mn-lt"/>
              </a:rPr>
              <a:t>British </a:t>
            </a:r>
            <a:r>
              <a:rPr lang="en-US" dirty="0">
                <a:solidFill>
                  <a:srgbClr val="015C91"/>
                </a:solidFill>
                <a:latin typeface="+mn-lt"/>
              </a:rPr>
              <a:t>Airways, </a:t>
            </a:r>
            <a:endParaRPr lang="en-US" dirty="0" smtClean="0">
              <a:solidFill>
                <a:srgbClr val="015C91"/>
              </a:solidFill>
              <a:latin typeface="+mn-lt"/>
            </a:endParaRPr>
          </a:p>
          <a:p>
            <a:pPr marL="285750" indent="-285750" eaLnBrk="1" hangingPunct="1">
              <a:buFont typeface="Wingdings" pitchFamily="2" charset="2"/>
              <a:buChar char="§"/>
            </a:pPr>
            <a:r>
              <a:rPr lang="en-US" dirty="0" smtClean="0">
                <a:solidFill>
                  <a:srgbClr val="015C91"/>
                </a:solidFill>
                <a:latin typeface="+mn-lt"/>
              </a:rPr>
              <a:t>KLM</a:t>
            </a:r>
            <a:r>
              <a:rPr lang="en-US" dirty="0">
                <a:solidFill>
                  <a:srgbClr val="015C91"/>
                </a:solidFill>
                <a:latin typeface="+mn-lt"/>
              </a:rPr>
              <a:t>, </a:t>
            </a:r>
            <a:endParaRPr lang="en-US" dirty="0" smtClean="0">
              <a:solidFill>
                <a:srgbClr val="015C91"/>
              </a:solidFill>
              <a:latin typeface="+mn-lt"/>
            </a:endParaRPr>
          </a:p>
          <a:p>
            <a:pPr marL="285750" indent="-285750" eaLnBrk="1" hangingPunct="1">
              <a:buFont typeface="Wingdings" pitchFamily="2" charset="2"/>
              <a:buChar char="§"/>
            </a:pPr>
            <a:r>
              <a:rPr lang="en-US" dirty="0" smtClean="0">
                <a:solidFill>
                  <a:srgbClr val="015C91"/>
                </a:solidFill>
                <a:latin typeface="+mn-lt"/>
              </a:rPr>
              <a:t>Air </a:t>
            </a:r>
            <a:r>
              <a:rPr lang="en-US" dirty="0">
                <a:solidFill>
                  <a:srgbClr val="015C91"/>
                </a:solidFill>
                <a:latin typeface="+mn-lt"/>
              </a:rPr>
              <a:t>France, </a:t>
            </a:r>
            <a:endParaRPr lang="en-US" dirty="0" smtClean="0">
              <a:solidFill>
                <a:srgbClr val="015C91"/>
              </a:solidFill>
              <a:latin typeface="+mn-lt"/>
            </a:endParaRPr>
          </a:p>
        </p:txBody>
      </p:sp>
      <p:sp>
        <p:nvSpPr>
          <p:cNvPr id="3" name="Tekstboks 2"/>
          <p:cNvSpPr txBox="1"/>
          <p:nvPr/>
        </p:nvSpPr>
        <p:spPr>
          <a:xfrm>
            <a:off x="3714744" y="3857628"/>
            <a:ext cx="5110694" cy="2031325"/>
          </a:xfrm>
          <a:prstGeom prst="rect">
            <a:avLst/>
          </a:prstGeom>
          <a:noFill/>
          <a:ln>
            <a:solidFill>
              <a:srgbClr val="015C91"/>
            </a:solidFill>
          </a:ln>
        </p:spPr>
        <p:txBody>
          <a:bodyPr wrap="square" rtlCol="0">
            <a:spAutoFit/>
          </a:bodyPr>
          <a:lstStyle/>
          <a:p>
            <a:r>
              <a:rPr lang="en-US" b="1" dirty="0">
                <a:solidFill>
                  <a:srgbClr val="015C91"/>
                </a:solidFill>
              </a:rPr>
              <a:t>Important news from 2011</a:t>
            </a:r>
            <a:r>
              <a:rPr lang="en-US" b="1" dirty="0" smtClean="0">
                <a:solidFill>
                  <a:srgbClr val="015C91"/>
                </a:solidFill>
              </a:rPr>
              <a:t>:</a:t>
            </a:r>
          </a:p>
          <a:p>
            <a:endParaRPr lang="en-US" b="1" dirty="0">
              <a:solidFill>
                <a:srgbClr val="015C91"/>
              </a:solidFill>
            </a:endParaRPr>
          </a:p>
          <a:p>
            <a:pPr marL="285750" indent="-285750">
              <a:buFont typeface="Wingdings" pitchFamily="2" charset="2"/>
              <a:buChar char="§"/>
            </a:pPr>
            <a:r>
              <a:rPr lang="en-US" dirty="0">
                <a:solidFill>
                  <a:srgbClr val="015C91"/>
                </a:solidFill>
              </a:rPr>
              <a:t>BA via London to </a:t>
            </a:r>
            <a:r>
              <a:rPr lang="en-US" b="1" dirty="0">
                <a:solidFill>
                  <a:srgbClr val="015C91"/>
                </a:solidFill>
              </a:rPr>
              <a:t>SAN DIEGO</a:t>
            </a:r>
            <a:r>
              <a:rPr lang="en-US" dirty="0">
                <a:solidFill>
                  <a:srgbClr val="015C91"/>
                </a:solidFill>
              </a:rPr>
              <a:t>, from Summer 2011</a:t>
            </a:r>
          </a:p>
          <a:p>
            <a:pPr marL="285750" indent="-285750">
              <a:buFont typeface="Wingdings" pitchFamily="2" charset="2"/>
              <a:buChar char="§"/>
            </a:pPr>
            <a:r>
              <a:rPr lang="en-US" dirty="0">
                <a:solidFill>
                  <a:srgbClr val="015C91"/>
                </a:solidFill>
              </a:rPr>
              <a:t>KLM via Amsterdam to </a:t>
            </a:r>
            <a:r>
              <a:rPr lang="en-US" b="1" dirty="0">
                <a:solidFill>
                  <a:srgbClr val="015C91"/>
                </a:solidFill>
              </a:rPr>
              <a:t>MIAMI </a:t>
            </a:r>
            <a:r>
              <a:rPr lang="en-US" dirty="0" smtClean="0">
                <a:solidFill>
                  <a:srgbClr val="015C91"/>
                </a:solidFill>
              </a:rPr>
              <a:t>2011</a:t>
            </a:r>
          </a:p>
          <a:p>
            <a:pPr marL="285750" indent="-285750">
              <a:buFont typeface="Wingdings" pitchFamily="2" charset="2"/>
              <a:buChar char="§"/>
            </a:pPr>
            <a:r>
              <a:rPr lang="en-US" dirty="0" smtClean="0">
                <a:solidFill>
                  <a:srgbClr val="015C91"/>
                </a:solidFill>
              </a:rPr>
              <a:t>FI via Iceland to</a:t>
            </a:r>
            <a:r>
              <a:rPr lang="en-US" b="1" dirty="0" smtClean="0">
                <a:solidFill>
                  <a:srgbClr val="015C91"/>
                </a:solidFill>
              </a:rPr>
              <a:t> Washington</a:t>
            </a:r>
          </a:p>
          <a:p>
            <a:pPr marL="285750" indent="-285750">
              <a:buFont typeface="Wingdings" pitchFamily="2" charset="2"/>
              <a:buChar char="§"/>
            </a:pPr>
            <a:r>
              <a:rPr lang="en-US" dirty="0" smtClean="0">
                <a:solidFill>
                  <a:srgbClr val="015C91"/>
                </a:solidFill>
              </a:rPr>
              <a:t>Delta to </a:t>
            </a:r>
            <a:r>
              <a:rPr lang="en-US" b="1" dirty="0" smtClean="0">
                <a:solidFill>
                  <a:srgbClr val="015C91"/>
                </a:solidFill>
              </a:rPr>
              <a:t>Atlanta</a:t>
            </a:r>
            <a:endParaRPr lang="en-US" b="1" dirty="0">
              <a:solidFill>
                <a:srgbClr val="015C91"/>
              </a:solidFill>
            </a:endParaRPr>
          </a:p>
          <a:p>
            <a:endParaRPr lang="en-US" dirty="0"/>
          </a:p>
        </p:txBody>
      </p:sp>
      <p:sp>
        <p:nvSpPr>
          <p:cNvPr id="7" name="TextBox 6"/>
          <p:cNvSpPr txBox="1"/>
          <p:nvPr/>
        </p:nvSpPr>
        <p:spPr>
          <a:xfrm>
            <a:off x="357158" y="642918"/>
            <a:ext cx="8175282" cy="430887"/>
          </a:xfrm>
          <a:prstGeom prst="rect">
            <a:avLst/>
          </a:prstGeom>
          <a:noFill/>
        </p:spPr>
        <p:txBody>
          <a:bodyPr wrap="square" rtlCol="0">
            <a:spAutoFit/>
          </a:bodyPr>
          <a:lstStyle/>
          <a:p>
            <a:pPr algn="ctr"/>
            <a:r>
              <a:rPr lang="en-US" sz="2200" b="1" dirty="0" smtClean="0">
                <a:solidFill>
                  <a:srgbClr val="015C91"/>
                </a:solidFill>
              </a:rPr>
              <a:t>Airline update</a:t>
            </a:r>
            <a:endParaRPr lang="da-DK" sz="2200" b="1" dirty="0" smtClean="0">
              <a:solidFill>
                <a:srgbClr val="015C91"/>
              </a:solidFill>
            </a:endParaRPr>
          </a:p>
        </p:txBody>
      </p:sp>
      <p:pic>
        <p:nvPicPr>
          <p:cNvPr id="6" name="Picture 1" descr="Z:\Clients\Discover DA DK\LOGO\DAmericaDenmark.jpg"/>
          <p:cNvPicPr>
            <a:picLocks noChangeAspect="1" noChangeArrowheads="1"/>
          </p:cNvPicPr>
          <p:nvPr/>
        </p:nvPicPr>
        <p:blipFill>
          <a:blip r:embed="rId2" cstate="print"/>
          <a:srcRect/>
          <a:stretch>
            <a:fillRect/>
          </a:stretch>
        </p:blipFill>
        <p:spPr bwMode="auto">
          <a:xfrm>
            <a:off x="140612" y="211338"/>
            <a:ext cx="2428891" cy="422679"/>
          </a:xfrm>
          <a:prstGeom prst="rect">
            <a:avLst/>
          </a:prstGeom>
          <a:noFill/>
        </p:spPr>
      </p:pic>
    </p:spTree>
    <p:extLst>
      <p:ext uri="{BB962C8B-B14F-4D97-AF65-F5344CB8AC3E}">
        <p14:creationId xmlns="" xmlns:p14="http://schemas.microsoft.com/office/powerpoint/2010/main" val="902787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5615832"/>
            <a:ext cx="9144000" cy="1021157"/>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pic>
      <p:sp>
        <p:nvSpPr>
          <p:cNvPr id="6" name="TextBox 5"/>
          <p:cNvSpPr txBox="1"/>
          <p:nvPr/>
        </p:nvSpPr>
        <p:spPr>
          <a:xfrm>
            <a:off x="285720" y="928670"/>
            <a:ext cx="8462744" cy="430887"/>
          </a:xfrm>
          <a:prstGeom prst="rect">
            <a:avLst/>
          </a:prstGeom>
          <a:noFill/>
        </p:spPr>
        <p:txBody>
          <a:bodyPr wrap="square" rtlCol="0">
            <a:spAutoFit/>
          </a:bodyPr>
          <a:lstStyle/>
          <a:p>
            <a:pPr algn="ctr"/>
            <a:r>
              <a:rPr lang="da-DK" sz="2200" b="1" dirty="0" smtClean="0">
                <a:solidFill>
                  <a:srgbClr val="015C91"/>
                </a:solidFill>
              </a:rPr>
              <a:t>Unserviced routes– CPH 2010 total traffic</a:t>
            </a:r>
          </a:p>
        </p:txBody>
      </p:sp>
      <p:sp>
        <p:nvSpPr>
          <p:cNvPr id="8" name="TextBox 7"/>
          <p:cNvSpPr txBox="1"/>
          <p:nvPr/>
        </p:nvSpPr>
        <p:spPr>
          <a:xfrm>
            <a:off x="428596" y="1714488"/>
            <a:ext cx="4569264" cy="2031325"/>
          </a:xfrm>
          <a:prstGeom prst="rect">
            <a:avLst/>
          </a:prstGeom>
          <a:noFill/>
        </p:spPr>
        <p:txBody>
          <a:bodyPr wrap="none" rtlCol="0">
            <a:spAutoFit/>
          </a:bodyPr>
          <a:lstStyle/>
          <a:p>
            <a:r>
              <a:rPr lang="da-DK" b="1" u="sng" dirty="0" smtClean="0">
                <a:solidFill>
                  <a:srgbClr val="015C91"/>
                </a:solidFill>
              </a:rPr>
              <a:t>Nr.	Airport			PAX      </a:t>
            </a:r>
          </a:p>
          <a:p>
            <a:r>
              <a:rPr lang="da-DK" dirty="0" smtClean="0">
                <a:solidFill>
                  <a:srgbClr val="015C91"/>
                </a:solidFill>
              </a:rPr>
              <a:t>1.	LAX Los Angeles		68.812</a:t>
            </a:r>
          </a:p>
          <a:p>
            <a:pPr marL="342900" indent="-342900"/>
            <a:r>
              <a:rPr lang="da-DK" dirty="0" smtClean="0">
                <a:solidFill>
                  <a:srgbClr val="015C91"/>
                </a:solidFill>
              </a:rPr>
              <a:t>2.		SFO San Fransisco		60.190</a:t>
            </a:r>
          </a:p>
          <a:p>
            <a:pPr marL="342900" indent="-342900"/>
            <a:r>
              <a:rPr lang="da-DK" dirty="0" smtClean="0">
                <a:solidFill>
                  <a:srgbClr val="015C91"/>
                </a:solidFill>
              </a:rPr>
              <a:t>4.		MIA Miama		56.806</a:t>
            </a:r>
          </a:p>
          <a:p>
            <a:pPr marL="342900" indent="-342900"/>
            <a:r>
              <a:rPr lang="da-DK" dirty="0" smtClean="0">
                <a:solidFill>
                  <a:srgbClr val="015C91"/>
                </a:solidFill>
              </a:rPr>
              <a:t>7.		Mco Orlando		33.222</a:t>
            </a:r>
          </a:p>
          <a:p>
            <a:pPr marL="342900" indent="-342900"/>
            <a:r>
              <a:rPr lang="da-DK" dirty="0" smtClean="0">
                <a:solidFill>
                  <a:srgbClr val="015C91"/>
                </a:solidFill>
              </a:rPr>
              <a:t>9.		BOS Boston		33.069</a:t>
            </a:r>
          </a:p>
          <a:p>
            <a:pPr marL="342900" indent="-342900"/>
            <a:r>
              <a:rPr lang="da-DK" dirty="0" smtClean="0">
                <a:solidFill>
                  <a:srgbClr val="015C91"/>
                </a:solidFill>
              </a:rPr>
              <a:t>23.		SEA Seattle		19.559</a:t>
            </a:r>
            <a:endParaRPr lang="da-DK" dirty="0">
              <a:solidFill>
                <a:srgbClr val="015C91"/>
              </a:solidFill>
            </a:endParaRPr>
          </a:p>
        </p:txBody>
      </p:sp>
      <p:pic>
        <p:nvPicPr>
          <p:cNvPr id="48130" name="Picture 2" descr="Estatua de la libertad"/>
          <p:cNvPicPr>
            <a:picLocks noChangeAspect="1" noChangeArrowheads="1"/>
          </p:cNvPicPr>
          <p:nvPr/>
        </p:nvPicPr>
        <p:blipFill>
          <a:blip r:embed="rId3" cstate="print"/>
          <a:srcRect l="20000" r="25833"/>
          <a:stretch>
            <a:fillRect/>
          </a:stretch>
        </p:blipFill>
        <p:spPr bwMode="auto">
          <a:xfrm>
            <a:off x="6357950" y="2571744"/>
            <a:ext cx="928694" cy="1285884"/>
          </a:xfrm>
          <a:prstGeom prst="rect">
            <a:avLst/>
          </a:prstGeom>
          <a:noFill/>
        </p:spPr>
      </p:pic>
      <p:pic>
        <p:nvPicPr>
          <p:cNvPr id="48134" name="Picture 6" descr="http://www.saigonnezumi.com/wp-content/uploads/2010/11/seattle1.jpg"/>
          <p:cNvPicPr>
            <a:picLocks noChangeAspect="1" noChangeArrowheads="1"/>
          </p:cNvPicPr>
          <p:nvPr/>
        </p:nvPicPr>
        <p:blipFill>
          <a:blip r:embed="rId4" cstate="print"/>
          <a:srcRect l="19954" r="17788" b="34835"/>
          <a:stretch>
            <a:fillRect/>
          </a:stretch>
        </p:blipFill>
        <p:spPr bwMode="auto">
          <a:xfrm>
            <a:off x="7429520" y="3929066"/>
            <a:ext cx="1000132" cy="708245"/>
          </a:xfrm>
          <a:prstGeom prst="rect">
            <a:avLst/>
          </a:prstGeom>
          <a:noFill/>
        </p:spPr>
      </p:pic>
      <p:pic>
        <p:nvPicPr>
          <p:cNvPr id="48136" name="Picture 8" descr="http://www.indierockreviews.com/wp-content/uploads/2011/01/Golden_Gate_Bridge_San_Francisco_04.jpg"/>
          <p:cNvPicPr>
            <a:picLocks noChangeAspect="1" noChangeArrowheads="1"/>
          </p:cNvPicPr>
          <p:nvPr/>
        </p:nvPicPr>
        <p:blipFill>
          <a:blip r:embed="rId5" cstate="print"/>
          <a:srcRect l="2067" t="3799" r="39340" b="5208"/>
          <a:stretch>
            <a:fillRect/>
          </a:stretch>
        </p:blipFill>
        <p:spPr bwMode="auto">
          <a:xfrm>
            <a:off x="7358082" y="2571744"/>
            <a:ext cx="1104041" cy="1285884"/>
          </a:xfrm>
          <a:prstGeom prst="rect">
            <a:avLst/>
          </a:prstGeom>
          <a:noFill/>
        </p:spPr>
      </p:pic>
      <p:pic>
        <p:nvPicPr>
          <p:cNvPr id="48138" name="Picture 10" descr="http://absoluteresorts.files.wordpress.com/2010/09/surfer.jpg"/>
          <p:cNvPicPr>
            <a:picLocks noChangeAspect="1" noChangeArrowheads="1"/>
          </p:cNvPicPr>
          <p:nvPr/>
        </p:nvPicPr>
        <p:blipFill>
          <a:blip r:embed="rId6" cstate="print"/>
          <a:srcRect l="13281" t="807" r="30273" b="8880"/>
          <a:stretch>
            <a:fillRect/>
          </a:stretch>
        </p:blipFill>
        <p:spPr bwMode="auto">
          <a:xfrm>
            <a:off x="6357950" y="1643050"/>
            <a:ext cx="714381" cy="857256"/>
          </a:xfrm>
          <a:prstGeom prst="rect">
            <a:avLst/>
          </a:prstGeom>
          <a:noFill/>
        </p:spPr>
      </p:pic>
      <p:pic>
        <p:nvPicPr>
          <p:cNvPr id="48140" name="Picture 12" descr="epic miami view The Jewel of Downtown Miami: Epic Hotel"/>
          <p:cNvPicPr>
            <a:picLocks noChangeAspect="1" noChangeArrowheads="1"/>
          </p:cNvPicPr>
          <p:nvPr/>
        </p:nvPicPr>
        <p:blipFill>
          <a:blip r:embed="rId7" cstate="print"/>
          <a:srcRect l="28780" t="16432"/>
          <a:stretch>
            <a:fillRect/>
          </a:stretch>
        </p:blipFill>
        <p:spPr bwMode="auto">
          <a:xfrm>
            <a:off x="7143768" y="1643050"/>
            <a:ext cx="1285884" cy="854993"/>
          </a:xfrm>
          <a:prstGeom prst="rect">
            <a:avLst/>
          </a:prstGeom>
          <a:noFill/>
        </p:spPr>
      </p:pic>
      <p:pic>
        <p:nvPicPr>
          <p:cNvPr id="48142" name="Picture 14" descr="http://greengrapesnutrition.com/wp-content/uploads/2009/10/green-grapes.jpg"/>
          <p:cNvPicPr>
            <a:picLocks noChangeAspect="1" noChangeArrowheads="1"/>
          </p:cNvPicPr>
          <p:nvPr/>
        </p:nvPicPr>
        <p:blipFill>
          <a:blip r:embed="rId8" cstate="print"/>
          <a:srcRect l="29212" t="12360" r="-3637" b="13346"/>
          <a:stretch>
            <a:fillRect/>
          </a:stretch>
        </p:blipFill>
        <p:spPr bwMode="auto">
          <a:xfrm>
            <a:off x="6357950" y="3929066"/>
            <a:ext cx="1071570" cy="714380"/>
          </a:xfrm>
          <a:prstGeom prst="rect">
            <a:avLst/>
          </a:prstGeom>
          <a:noFill/>
        </p:spPr>
      </p:pic>
      <p:pic>
        <p:nvPicPr>
          <p:cNvPr id="12" name="Picture 1" descr="Z:\Clients\Discover DA DK\LOGO\DAmericaDenmark.jpg"/>
          <p:cNvPicPr>
            <a:picLocks noChangeAspect="1" noChangeArrowheads="1"/>
          </p:cNvPicPr>
          <p:nvPr/>
        </p:nvPicPr>
        <p:blipFill>
          <a:blip r:embed="rId9" cstate="print"/>
          <a:srcRect/>
          <a:stretch>
            <a:fillRect/>
          </a:stretch>
        </p:blipFill>
        <p:spPr bwMode="auto">
          <a:xfrm>
            <a:off x="140612" y="211338"/>
            <a:ext cx="2428891" cy="422679"/>
          </a:xfrm>
          <a:prstGeom prst="rect">
            <a:avLst/>
          </a:prstGeom>
          <a:noFill/>
        </p:spPr>
      </p:pic>
    </p:spTree>
    <p:extLst>
      <p:ext uri="{BB962C8B-B14F-4D97-AF65-F5344CB8AC3E}">
        <p14:creationId xmlns="" xmlns:p14="http://schemas.microsoft.com/office/powerpoint/2010/main" val="2398875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2844" y="928670"/>
            <a:ext cx="6000792" cy="4216539"/>
          </a:xfrm>
          <a:prstGeom prst="rect">
            <a:avLst/>
          </a:prstGeom>
          <a:noFill/>
        </p:spPr>
        <p:txBody>
          <a:bodyPr wrap="square" rtlCol="0">
            <a:spAutoFit/>
          </a:bodyPr>
          <a:lstStyle/>
          <a:p>
            <a:r>
              <a:rPr lang="en-US" sz="1600" i="1" dirty="0" smtClean="0">
                <a:solidFill>
                  <a:srgbClr val="015C91"/>
                </a:solidFill>
              </a:rPr>
              <a:t>We will give 50% discount for 2011, for sign-ups before July 1st 2011 </a:t>
            </a:r>
          </a:p>
          <a:p>
            <a:endParaRPr lang="en-US" b="1" i="1" dirty="0" smtClean="0">
              <a:solidFill>
                <a:srgbClr val="015C91"/>
              </a:solidFill>
            </a:endParaRPr>
          </a:p>
          <a:p>
            <a:r>
              <a:rPr lang="en-US" b="1" dirty="0" smtClean="0">
                <a:solidFill>
                  <a:srgbClr val="015C91"/>
                </a:solidFill>
              </a:rPr>
              <a:t>Member fee June 1st – December 31st 2011 </a:t>
            </a:r>
          </a:p>
          <a:p>
            <a:r>
              <a:rPr lang="da-DK" dirty="0" smtClean="0">
                <a:solidFill>
                  <a:srgbClr val="015C91"/>
                </a:solidFill>
              </a:rPr>
              <a:t>Travel Agencies	    DKK 1,000 </a:t>
            </a:r>
          </a:p>
          <a:p>
            <a:r>
              <a:rPr lang="da-DK" dirty="0" smtClean="0">
                <a:solidFill>
                  <a:srgbClr val="015C91"/>
                </a:solidFill>
              </a:rPr>
              <a:t>Scand. Suppliers	    DKK 1,500 </a:t>
            </a:r>
          </a:p>
          <a:p>
            <a:r>
              <a:rPr lang="da-DK" dirty="0" smtClean="0">
                <a:solidFill>
                  <a:srgbClr val="015C91"/>
                </a:solidFill>
              </a:rPr>
              <a:t>U.S. Suppliers	        $      250 </a:t>
            </a:r>
          </a:p>
          <a:p>
            <a:r>
              <a:rPr lang="da-DK" dirty="0" smtClean="0">
                <a:solidFill>
                  <a:srgbClr val="015C91"/>
                </a:solidFill>
              </a:rPr>
              <a:t>Individual persons 	    DKK     300 </a:t>
            </a:r>
          </a:p>
          <a:p>
            <a:endParaRPr lang="en-US" b="1" dirty="0" smtClean="0">
              <a:solidFill>
                <a:srgbClr val="015C91"/>
              </a:solidFill>
            </a:endParaRPr>
          </a:p>
          <a:p>
            <a:r>
              <a:rPr lang="en-US" b="1" dirty="0" smtClean="0">
                <a:solidFill>
                  <a:srgbClr val="015C91"/>
                </a:solidFill>
              </a:rPr>
              <a:t>Member fee January 1st 2012 – December 31st 2012 </a:t>
            </a:r>
          </a:p>
          <a:p>
            <a:r>
              <a:rPr lang="da-DK" dirty="0" smtClean="0">
                <a:solidFill>
                  <a:srgbClr val="015C91"/>
                </a:solidFill>
              </a:rPr>
              <a:t>Travel Agencies	   DKK 2,000 </a:t>
            </a:r>
          </a:p>
          <a:p>
            <a:r>
              <a:rPr lang="da-DK" dirty="0" smtClean="0">
                <a:solidFill>
                  <a:srgbClr val="015C91"/>
                </a:solidFill>
              </a:rPr>
              <a:t>Scand. Suppliers	   DKK 3,000 </a:t>
            </a:r>
          </a:p>
          <a:p>
            <a:r>
              <a:rPr lang="da-DK" dirty="0" smtClean="0">
                <a:solidFill>
                  <a:srgbClr val="015C91"/>
                </a:solidFill>
              </a:rPr>
              <a:t>U.S. Suppliers 	         $    500 </a:t>
            </a:r>
          </a:p>
          <a:p>
            <a:r>
              <a:rPr lang="da-DK" dirty="0" smtClean="0">
                <a:solidFill>
                  <a:srgbClr val="015C91"/>
                </a:solidFill>
              </a:rPr>
              <a:t>Individual persons 	   DKK    300</a:t>
            </a:r>
          </a:p>
          <a:p>
            <a:endParaRPr lang="da-DK" dirty="0" smtClean="0">
              <a:solidFill>
                <a:srgbClr val="015C91"/>
              </a:solidFill>
            </a:endParaRPr>
          </a:p>
          <a:p>
            <a:r>
              <a:rPr lang="da-DK" dirty="0" smtClean="0">
                <a:solidFill>
                  <a:srgbClr val="015C91"/>
                </a:solidFill>
              </a:rPr>
              <a:t>Media is FREE</a:t>
            </a:r>
            <a:endParaRPr lang="da-DK" sz="2000" dirty="0" smtClean="0">
              <a:solidFill>
                <a:srgbClr val="015C91"/>
              </a:solidFill>
            </a:endParaRPr>
          </a:p>
        </p:txBody>
      </p:sp>
      <p:pic>
        <p:nvPicPr>
          <p:cNvPr id="14" name="Picture 2"/>
          <p:cNvPicPr>
            <a:picLocks noChangeAspect="1" noChangeArrowheads="1"/>
          </p:cNvPicPr>
          <p:nvPr/>
        </p:nvPicPr>
        <p:blipFill>
          <a:blip r:embed="rId2" cstate="print"/>
          <a:srcRect/>
          <a:stretch>
            <a:fillRect/>
          </a:stretch>
        </p:blipFill>
        <p:spPr bwMode="auto">
          <a:xfrm>
            <a:off x="0" y="5615832"/>
            <a:ext cx="9144000" cy="1021157"/>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pic>
      <p:sp>
        <p:nvSpPr>
          <p:cNvPr id="2" name="Tekstboks 1"/>
          <p:cNvSpPr txBox="1"/>
          <p:nvPr/>
        </p:nvSpPr>
        <p:spPr>
          <a:xfrm>
            <a:off x="3357554" y="428604"/>
            <a:ext cx="1744260" cy="430887"/>
          </a:xfrm>
          <a:prstGeom prst="rect">
            <a:avLst/>
          </a:prstGeom>
          <a:noFill/>
        </p:spPr>
        <p:txBody>
          <a:bodyPr wrap="none" rtlCol="0">
            <a:spAutoFit/>
          </a:bodyPr>
          <a:lstStyle/>
          <a:p>
            <a:r>
              <a:rPr lang="da-DK" sz="2200" b="1" dirty="0" smtClean="0">
                <a:solidFill>
                  <a:srgbClr val="015C91"/>
                </a:solidFill>
              </a:rPr>
              <a:t>Member fees</a:t>
            </a:r>
            <a:endParaRPr lang="da-DK" sz="2200" b="1" dirty="0">
              <a:solidFill>
                <a:srgbClr val="015C91"/>
              </a:solidFill>
            </a:endParaRPr>
          </a:p>
        </p:txBody>
      </p:sp>
      <p:sp>
        <p:nvSpPr>
          <p:cNvPr id="7" name="TextBox 6"/>
          <p:cNvSpPr txBox="1"/>
          <p:nvPr/>
        </p:nvSpPr>
        <p:spPr>
          <a:xfrm>
            <a:off x="5572100" y="1500174"/>
            <a:ext cx="3571900" cy="2585323"/>
          </a:xfrm>
          <a:prstGeom prst="rect">
            <a:avLst/>
          </a:prstGeom>
          <a:noFill/>
        </p:spPr>
        <p:txBody>
          <a:bodyPr wrap="square" rtlCol="0">
            <a:spAutoFit/>
          </a:bodyPr>
          <a:lstStyle/>
          <a:p>
            <a:r>
              <a:rPr lang="da-DK" b="1" dirty="0" smtClean="0">
                <a:solidFill>
                  <a:srgbClr val="015C91"/>
                </a:solidFill>
              </a:rPr>
              <a:t>Medlemsfordele</a:t>
            </a:r>
          </a:p>
          <a:p>
            <a:endParaRPr lang="da-DK" dirty="0" smtClean="0">
              <a:solidFill>
                <a:srgbClr val="015C91"/>
              </a:solidFill>
            </a:endParaRPr>
          </a:p>
          <a:p>
            <a:pPr>
              <a:buFont typeface="Wingdings" pitchFamily="2" charset="2"/>
              <a:buChar char="§"/>
            </a:pPr>
            <a:r>
              <a:rPr lang="da-DK" dirty="0" smtClean="0">
                <a:solidFill>
                  <a:srgbClr val="015C91"/>
                </a:solidFill>
              </a:rPr>
              <a:t> Deltagelse i DA DK events gratis</a:t>
            </a:r>
          </a:p>
          <a:p>
            <a:pPr>
              <a:buFont typeface="Wingdings" pitchFamily="2" charset="2"/>
              <a:buChar char="§"/>
            </a:pPr>
            <a:r>
              <a:rPr lang="da-DK" dirty="0" smtClean="0">
                <a:solidFill>
                  <a:srgbClr val="015C91"/>
                </a:solidFill>
              </a:rPr>
              <a:t> Newsletters</a:t>
            </a:r>
          </a:p>
          <a:p>
            <a:pPr>
              <a:buFont typeface="Wingdings" pitchFamily="2" charset="2"/>
              <a:buChar char="§"/>
            </a:pPr>
            <a:r>
              <a:rPr lang="da-DK" dirty="0" smtClean="0">
                <a:solidFill>
                  <a:srgbClr val="015C91"/>
                </a:solidFill>
              </a:rPr>
              <a:t> Adgang til member database  + +</a:t>
            </a:r>
          </a:p>
          <a:p>
            <a:pPr>
              <a:buFont typeface="Wingdings" pitchFamily="2" charset="2"/>
              <a:buChar char="§"/>
            </a:pPr>
            <a:r>
              <a:rPr lang="da-DK" dirty="0" smtClean="0">
                <a:solidFill>
                  <a:srgbClr val="015C91"/>
                </a:solidFill>
              </a:rPr>
              <a:t> Member to member service</a:t>
            </a:r>
          </a:p>
          <a:p>
            <a:pPr>
              <a:buFont typeface="Wingdings" pitchFamily="2" charset="2"/>
              <a:buChar char="§"/>
            </a:pPr>
            <a:r>
              <a:rPr lang="da-DK" dirty="0" smtClean="0">
                <a:solidFill>
                  <a:srgbClr val="015C91"/>
                </a:solidFill>
              </a:rPr>
              <a:t> Listes på website incl. news</a:t>
            </a:r>
          </a:p>
          <a:p>
            <a:pPr>
              <a:buFont typeface="Wingdings" pitchFamily="2" charset="2"/>
              <a:buChar char="§"/>
            </a:pPr>
            <a:r>
              <a:rPr lang="da-DK" dirty="0" smtClean="0">
                <a:solidFill>
                  <a:srgbClr val="015C91"/>
                </a:solidFill>
              </a:rPr>
              <a:t> Arrangeres events for members </a:t>
            </a:r>
          </a:p>
          <a:p>
            <a:r>
              <a:rPr lang="da-DK" dirty="0" smtClean="0">
                <a:solidFill>
                  <a:srgbClr val="015C91"/>
                </a:solidFill>
              </a:rPr>
              <a:t>   mod fee</a:t>
            </a:r>
            <a:endParaRPr lang="da-DK" dirty="0">
              <a:solidFill>
                <a:srgbClr val="015C91"/>
              </a:solidFill>
            </a:endParaRPr>
          </a:p>
        </p:txBody>
      </p:sp>
      <p:pic>
        <p:nvPicPr>
          <p:cNvPr id="8" name="Picture 1" descr="Z:\Clients\Discover DA DK\LOGO\DAmericaDenmark.jpg"/>
          <p:cNvPicPr>
            <a:picLocks noChangeAspect="1" noChangeArrowheads="1"/>
          </p:cNvPicPr>
          <p:nvPr/>
        </p:nvPicPr>
        <p:blipFill>
          <a:blip r:embed="rId3" cstate="print"/>
          <a:srcRect/>
          <a:stretch>
            <a:fillRect/>
          </a:stretch>
        </p:blipFill>
        <p:spPr bwMode="auto">
          <a:xfrm>
            <a:off x="140612" y="211338"/>
            <a:ext cx="2428891" cy="42267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0" y="5615832"/>
            <a:ext cx="9144000" cy="1021157"/>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pic>
      <p:sp>
        <p:nvSpPr>
          <p:cNvPr id="2" name="Tekstboks 1"/>
          <p:cNvSpPr txBox="1"/>
          <p:nvPr/>
        </p:nvSpPr>
        <p:spPr>
          <a:xfrm>
            <a:off x="142844" y="1357298"/>
            <a:ext cx="2507033" cy="3970318"/>
          </a:xfrm>
          <a:prstGeom prst="rect">
            <a:avLst/>
          </a:prstGeom>
          <a:noFill/>
        </p:spPr>
        <p:txBody>
          <a:bodyPr wrap="none" rtlCol="0">
            <a:spAutoFit/>
          </a:bodyPr>
          <a:lstStyle/>
          <a:p>
            <a:pPr marL="285750" indent="-285750">
              <a:buFont typeface="Wingdings" pitchFamily="2" charset="2"/>
              <a:buChar char="§"/>
            </a:pPr>
            <a:r>
              <a:rPr lang="da-DK" dirty="0" smtClean="0">
                <a:solidFill>
                  <a:srgbClr val="015C91"/>
                </a:solidFill>
              </a:rPr>
              <a:t>Billetkontoret</a:t>
            </a:r>
          </a:p>
          <a:p>
            <a:pPr marL="285750" indent="-285750">
              <a:buFont typeface="Wingdings" pitchFamily="2" charset="2"/>
              <a:buChar char="§"/>
            </a:pPr>
            <a:r>
              <a:rPr lang="da-DK" dirty="0" smtClean="0">
                <a:solidFill>
                  <a:srgbClr val="015C91"/>
                </a:solidFill>
              </a:rPr>
              <a:t>DSB</a:t>
            </a:r>
          </a:p>
          <a:p>
            <a:pPr marL="285750" indent="-285750">
              <a:buFont typeface="Wingdings" pitchFamily="2" charset="2"/>
              <a:buChar char="§"/>
            </a:pPr>
            <a:r>
              <a:rPr lang="da-DK" dirty="0" smtClean="0">
                <a:solidFill>
                  <a:srgbClr val="015C91"/>
                </a:solidFill>
              </a:rPr>
              <a:t>FDM</a:t>
            </a:r>
          </a:p>
          <a:p>
            <a:pPr marL="285750" indent="-285750">
              <a:buFont typeface="Wingdings" pitchFamily="2" charset="2"/>
              <a:buChar char="§"/>
            </a:pPr>
            <a:r>
              <a:rPr lang="da-DK" dirty="0" smtClean="0">
                <a:solidFill>
                  <a:srgbClr val="015C91"/>
                </a:solidFill>
              </a:rPr>
              <a:t>Icelandair</a:t>
            </a:r>
          </a:p>
          <a:p>
            <a:pPr marL="285750" indent="-285750">
              <a:buFont typeface="Wingdings" pitchFamily="2" charset="2"/>
              <a:buChar char="§"/>
            </a:pPr>
            <a:r>
              <a:rPr lang="da-DK" dirty="0" err="1" smtClean="0">
                <a:solidFill>
                  <a:srgbClr val="015C91"/>
                </a:solidFill>
              </a:rPr>
              <a:t>Kuoni</a:t>
            </a:r>
            <a:endParaRPr lang="da-DK" dirty="0" smtClean="0">
              <a:solidFill>
                <a:srgbClr val="015C91"/>
              </a:solidFill>
            </a:endParaRPr>
          </a:p>
          <a:p>
            <a:pPr marL="285750" indent="-285750">
              <a:buFont typeface="Wingdings" pitchFamily="2" charset="2"/>
              <a:buChar char="§"/>
            </a:pPr>
            <a:r>
              <a:rPr lang="da-DK" dirty="0" smtClean="0">
                <a:solidFill>
                  <a:srgbClr val="015C91"/>
                </a:solidFill>
              </a:rPr>
              <a:t>Svane Rejser</a:t>
            </a:r>
          </a:p>
          <a:p>
            <a:pPr marL="285750" indent="-285750">
              <a:buFont typeface="Wingdings" pitchFamily="2" charset="2"/>
              <a:buChar char="§"/>
            </a:pPr>
            <a:r>
              <a:rPr lang="da-DK" dirty="0" smtClean="0">
                <a:solidFill>
                  <a:srgbClr val="015C91"/>
                </a:solidFill>
              </a:rPr>
              <a:t>Risskov Travel Partner</a:t>
            </a:r>
          </a:p>
          <a:p>
            <a:pPr marL="285750" indent="-285750">
              <a:buFont typeface="Wingdings" pitchFamily="2" charset="2"/>
              <a:buChar char="§"/>
            </a:pPr>
            <a:r>
              <a:rPr lang="da-DK" dirty="0" smtClean="0">
                <a:solidFill>
                  <a:srgbClr val="015C91"/>
                </a:solidFill>
              </a:rPr>
              <a:t>Hertz</a:t>
            </a:r>
          </a:p>
          <a:p>
            <a:pPr marL="285750" indent="-285750">
              <a:buFont typeface="Wingdings" pitchFamily="2" charset="2"/>
              <a:buChar char="§"/>
            </a:pPr>
            <a:r>
              <a:rPr lang="da-DK" dirty="0" smtClean="0">
                <a:solidFill>
                  <a:srgbClr val="015C91"/>
                </a:solidFill>
              </a:rPr>
              <a:t>SAS</a:t>
            </a:r>
          </a:p>
          <a:p>
            <a:pPr marL="285750" indent="-285750">
              <a:buFont typeface="Wingdings" pitchFamily="2" charset="2"/>
              <a:buChar char="§"/>
            </a:pPr>
            <a:r>
              <a:rPr lang="da-DK" dirty="0" smtClean="0">
                <a:solidFill>
                  <a:srgbClr val="015C91"/>
                </a:solidFill>
              </a:rPr>
              <a:t>Alaska Airlines</a:t>
            </a:r>
          </a:p>
          <a:p>
            <a:pPr marL="285750" indent="-285750">
              <a:buFont typeface="Wingdings" pitchFamily="2" charset="2"/>
              <a:buChar char="§"/>
            </a:pPr>
            <a:r>
              <a:rPr lang="da-DK" dirty="0" smtClean="0">
                <a:solidFill>
                  <a:srgbClr val="015C91"/>
                </a:solidFill>
              </a:rPr>
              <a:t>Continental Airlines</a:t>
            </a:r>
          </a:p>
          <a:p>
            <a:pPr marL="285750" indent="-285750">
              <a:buFont typeface="Wingdings" pitchFamily="2" charset="2"/>
              <a:buChar char="§"/>
            </a:pPr>
            <a:r>
              <a:rPr lang="da-DK" dirty="0" smtClean="0">
                <a:solidFill>
                  <a:srgbClr val="015C91"/>
                </a:solidFill>
              </a:rPr>
              <a:t>Cruise America</a:t>
            </a:r>
          </a:p>
          <a:p>
            <a:endParaRPr lang="da-DK" b="1" dirty="0" smtClean="0">
              <a:solidFill>
                <a:srgbClr val="015C91"/>
              </a:solidFill>
            </a:endParaRPr>
          </a:p>
          <a:p>
            <a:endParaRPr lang="da-DK" b="1" dirty="0">
              <a:solidFill>
                <a:srgbClr val="015C91"/>
              </a:solidFill>
            </a:endParaRPr>
          </a:p>
        </p:txBody>
      </p:sp>
      <p:sp>
        <p:nvSpPr>
          <p:cNvPr id="6" name="Tekstboks 5"/>
          <p:cNvSpPr txBox="1"/>
          <p:nvPr/>
        </p:nvSpPr>
        <p:spPr>
          <a:xfrm>
            <a:off x="6429356" y="1285860"/>
            <a:ext cx="2714644" cy="3139321"/>
          </a:xfrm>
          <a:prstGeom prst="rect">
            <a:avLst/>
          </a:prstGeom>
          <a:noFill/>
        </p:spPr>
        <p:txBody>
          <a:bodyPr wrap="square" numCol="1" rtlCol="0">
            <a:spAutoFit/>
          </a:bodyPr>
          <a:lstStyle/>
          <a:p>
            <a:pPr marL="285750" indent="-285750">
              <a:buFont typeface="Wingdings" pitchFamily="2" charset="2"/>
              <a:buChar char="§"/>
            </a:pPr>
            <a:r>
              <a:rPr lang="da-DK" dirty="0" smtClean="0">
                <a:solidFill>
                  <a:srgbClr val="015C91"/>
                </a:solidFill>
              </a:rPr>
              <a:t>St.Petersburg/</a:t>
            </a:r>
          </a:p>
          <a:p>
            <a:pPr marL="285750" indent="-285750"/>
            <a:r>
              <a:rPr lang="da-DK" dirty="0" smtClean="0">
                <a:solidFill>
                  <a:srgbClr val="015C91"/>
                </a:solidFill>
              </a:rPr>
              <a:t>	Clearwater CVB</a:t>
            </a:r>
          </a:p>
          <a:p>
            <a:pPr marL="285750" indent="-285750">
              <a:buFont typeface="Wingdings" pitchFamily="2" charset="2"/>
              <a:buChar char="§"/>
            </a:pPr>
            <a:r>
              <a:rPr lang="da-DK" dirty="0" smtClean="0">
                <a:solidFill>
                  <a:srgbClr val="015C91"/>
                </a:solidFill>
              </a:rPr>
              <a:t>Wellington Hotel, NY</a:t>
            </a:r>
          </a:p>
          <a:p>
            <a:pPr marL="285750" indent="-285750">
              <a:buFont typeface="Wingdings" pitchFamily="2" charset="2"/>
              <a:buChar char="§"/>
            </a:pPr>
            <a:r>
              <a:rPr lang="da-DK" dirty="0" smtClean="0">
                <a:solidFill>
                  <a:srgbClr val="015C91"/>
                </a:solidFill>
              </a:rPr>
              <a:t>Orlando Tourism</a:t>
            </a:r>
          </a:p>
          <a:p>
            <a:pPr marL="285750" indent="-285750">
              <a:buFont typeface="Wingdings" pitchFamily="2" charset="2"/>
              <a:buChar char="§"/>
            </a:pPr>
            <a:r>
              <a:rPr lang="da-DK" dirty="0" smtClean="0">
                <a:solidFill>
                  <a:srgbClr val="015C91"/>
                </a:solidFill>
              </a:rPr>
              <a:t>RCCL</a:t>
            </a:r>
          </a:p>
          <a:p>
            <a:pPr marL="285750" indent="-285750" algn="just">
              <a:buFont typeface="Wingdings" pitchFamily="2" charset="2"/>
              <a:buChar char="§"/>
            </a:pPr>
            <a:r>
              <a:rPr lang="da-DK" dirty="0" smtClean="0">
                <a:solidFill>
                  <a:srgbClr val="015C91"/>
                </a:solidFill>
              </a:rPr>
              <a:t>Silverseas</a:t>
            </a:r>
          </a:p>
          <a:p>
            <a:pPr marL="285750" indent="-285750">
              <a:buFont typeface="Wingdings" pitchFamily="2" charset="2"/>
              <a:buChar char="§"/>
            </a:pPr>
            <a:r>
              <a:rPr lang="da-DK" dirty="0" smtClean="0">
                <a:solidFill>
                  <a:srgbClr val="015C91"/>
                </a:solidFill>
              </a:rPr>
              <a:t>Las Vegas</a:t>
            </a:r>
          </a:p>
          <a:p>
            <a:pPr marL="285750" indent="-285750">
              <a:buFont typeface="Wingdings" pitchFamily="2" charset="2"/>
              <a:buChar char="§"/>
            </a:pPr>
            <a:r>
              <a:rPr lang="da-DK" dirty="0" smtClean="0">
                <a:solidFill>
                  <a:srgbClr val="015C91"/>
                </a:solidFill>
              </a:rPr>
              <a:t>Fort Meyers</a:t>
            </a:r>
          </a:p>
          <a:p>
            <a:pPr marL="285750" indent="-285750">
              <a:buFont typeface="Wingdings" pitchFamily="2" charset="2"/>
              <a:buChar char="§"/>
            </a:pPr>
            <a:r>
              <a:rPr lang="da-DK" dirty="0" smtClean="0">
                <a:solidFill>
                  <a:srgbClr val="015C91"/>
                </a:solidFill>
              </a:rPr>
              <a:t>US Virgin Islands</a:t>
            </a:r>
          </a:p>
          <a:p>
            <a:pPr marL="285750" indent="-285750">
              <a:buFont typeface="Wingdings" pitchFamily="2" charset="2"/>
              <a:buChar char="§"/>
            </a:pPr>
            <a:r>
              <a:rPr lang="da-DK" dirty="0" smtClean="0">
                <a:solidFill>
                  <a:srgbClr val="015C91"/>
                </a:solidFill>
              </a:rPr>
              <a:t>Sea World</a:t>
            </a:r>
            <a:endParaRPr lang="da-DK" dirty="0">
              <a:solidFill>
                <a:srgbClr val="015C91"/>
              </a:solidFill>
            </a:endParaRPr>
          </a:p>
          <a:p>
            <a:pPr marL="285750" indent="-285750">
              <a:buFont typeface="Wingdings" pitchFamily="2" charset="2"/>
              <a:buChar char="§"/>
            </a:pPr>
            <a:endParaRPr lang="da-DK" dirty="0" smtClean="0">
              <a:solidFill>
                <a:srgbClr val="015C91"/>
              </a:solidFill>
            </a:endParaRPr>
          </a:p>
        </p:txBody>
      </p:sp>
      <p:sp>
        <p:nvSpPr>
          <p:cNvPr id="3" name="Tekstboks 2"/>
          <p:cNvSpPr txBox="1"/>
          <p:nvPr/>
        </p:nvSpPr>
        <p:spPr>
          <a:xfrm>
            <a:off x="7754741" y="1643050"/>
            <a:ext cx="184731" cy="523220"/>
          </a:xfrm>
          <a:prstGeom prst="rect">
            <a:avLst/>
          </a:prstGeom>
          <a:noFill/>
        </p:spPr>
        <p:txBody>
          <a:bodyPr wrap="none" rtlCol="0" anchor="ctr">
            <a:spAutoFit/>
          </a:bodyPr>
          <a:lstStyle/>
          <a:p>
            <a:endParaRPr lang="da-DK" sz="1400" dirty="0">
              <a:solidFill>
                <a:srgbClr val="015C91"/>
              </a:solidFill>
            </a:endParaRPr>
          </a:p>
          <a:p>
            <a:endParaRPr lang="en-US" sz="1400" dirty="0"/>
          </a:p>
        </p:txBody>
      </p:sp>
      <p:sp>
        <p:nvSpPr>
          <p:cNvPr id="10" name="TextBox 9"/>
          <p:cNvSpPr txBox="1"/>
          <p:nvPr/>
        </p:nvSpPr>
        <p:spPr>
          <a:xfrm>
            <a:off x="214282" y="770115"/>
            <a:ext cx="7090274" cy="430887"/>
          </a:xfrm>
          <a:prstGeom prst="rect">
            <a:avLst/>
          </a:prstGeom>
          <a:noFill/>
        </p:spPr>
        <p:txBody>
          <a:bodyPr wrap="none" rtlCol="0">
            <a:spAutoFit/>
          </a:bodyPr>
          <a:lstStyle/>
          <a:p>
            <a:r>
              <a:rPr lang="da-DK" sz="2200" b="1" dirty="0" smtClean="0">
                <a:solidFill>
                  <a:srgbClr val="015C91"/>
                </a:solidFill>
              </a:rPr>
              <a:t>Betalt i 2010 DKK 2500	 	Betalt i 2010 Nordisk $1200</a:t>
            </a:r>
            <a:endParaRPr lang="da-DK" sz="2200" dirty="0"/>
          </a:p>
        </p:txBody>
      </p:sp>
      <p:sp>
        <p:nvSpPr>
          <p:cNvPr id="11" name="TextBox 10"/>
          <p:cNvSpPr txBox="1"/>
          <p:nvPr/>
        </p:nvSpPr>
        <p:spPr>
          <a:xfrm>
            <a:off x="3714744" y="1285860"/>
            <a:ext cx="2857520" cy="3970318"/>
          </a:xfrm>
          <a:prstGeom prst="rect">
            <a:avLst/>
          </a:prstGeom>
          <a:noFill/>
        </p:spPr>
        <p:txBody>
          <a:bodyPr wrap="square" rtlCol="0">
            <a:spAutoFit/>
          </a:bodyPr>
          <a:lstStyle/>
          <a:p>
            <a:pPr marL="285750" indent="-285750">
              <a:buFont typeface="Wingdings" pitchFamily="2" charset="2"/>
              <a:buChar char="§"/>
            </a:pPr>
            <a:r>
              <a:rPr lang="da-DK" dirty="0" smtClean="0">
                <a:solidFill>
                  <a:srgbClr val="015C91"/>
                </a:solidFill>
              </a:rPr>
              <a:t>Alamo</a:t>
            </a:r>
          </a:p>
          <a:p>
            <a:pPr marL="285750" indent="-285750">
              <a:buFont typeface="Wingdings" pitchFamily="2" charset="2"/>
              <a:buChar char="§"/>
            </a:pPr>
            <a:r>
              <a:rPr lang="da-DK" dirty="0" smtClean="0">
                <a:solidFill>
                  <a:srgbClr val="015C91"/>
                </a:solidFill>
              </a:rPr>
              <a:t>Visit Florida</a:t>
            </a:r>
          </a:p>
          <a:p>
            <a:pPr marL="285750" indent="-285750">
              <a:buFont typeface="Wingdings" pitchFamily="2" charset="2"/>
              <a:buChar char="§"/>
            </a:pPr>
            <a:r>
              <a:rPr lang="da-DK" dirty="0" smtClean="0">
                <a:solidFill>
                  <a:srgbClr val="015C91"/>
                </a:solidFill>
              </a:rPr>
              <a:t>Avis</a:t>
            </a:r>
          </a:p>
          <a:p>
            <a:pPr marL="285750" indent="-285750">
              <a:buFont typeface="Wingdings" pitchFamily="2" charset="2"/>
              <a:buChar char="§"/>
            </a:pPr>
            <a:r>
              <a:rPr lang="da-DK" dirty="0" smtClean="0">
                <a:solidFill>
                  <a:srgbClr val="015C91"/>
                </a:solidFill>
              </a:rPr>
              <a:t>California Tourism</a:t>
            </a:r>
          </a:p>
          <a:p>
            <a:pPr marL="285750" indent="-285750">
              <a:buFont typeface="Wingdings" pitchFamily="2" charset="2"/>
              <a:buChar char="§"/>
            </a:pPr>
            <a:r>
              <a:rPr lang="da-DK" dirty="0" smtClean="0">
                <a:solidFill>
                  <a:srgbClr val="015C91"/>
                </a:solidFill>
              </a:rPr>
              <a:t>Euro USA</a:t>
            </a:r>
          </a:p>
          <a:p>
            <a:pPr marL="285750" indent="-285750">
              <a:buFont typeface="Wingdings" pitchFamily="2" charset="2"/>
              <a:buChar char="§"/>
            </a:pPr>
            <a:r>
              <a:rPr lang="da-DK" dirty="0" smtClean="0">
                <a:solidFill>
                  <a:srgbClr val="015C91"/>
                </a:solidFill>
              </a:rPr>
              <a:t>Minnesota Tourism</a:t>
            </a:r>
          </a:p>
          <a:p>
            <a:pPr marL="285750" indent="-285750">
              <a:buFont typeface="Wingdings" pitchFamily="2" charset="2"/>
              <a:buChar char="§"/>
            </a:pPr>
            <a:r>
              <a:rPr lang="da-DK" dirty="0" smtClean="0">
                <a:solidFill>
                  <a:srgbClr val="015C91"/>
                </a:solidFill>
              </a:rPr>
              <a:t>Florida Keys</a:t>
            </a:r>
          </a:p>
          <a:p>
            <a:pPr marL="285750" indent="-285750">
              <a:buFont typeface="Wingdings" pitchFamily="2" charset="2"/>
              <a:buChar char="§"/>
            </a:pPr>
            <a:r>
              <a:rPr lang="da-DK" dirty="0" smtClean="0">
                <a:solidFill>
                  <a:srgbClr val="015C91"/>
                </a:solidFill>
              </a:rPr>
              <a:t>Fort Lauderdale  CVB</a:t>
            </a:r>
          </a:p>
          <a:p>
            <a:pPr marL="285750" indent="-285750">
              <a:buFont typeface="Wingdings" pitchFamily="2" charset="2"/>
              <a:buChar char="§"/>
            </a:pPr>
            <a:r>
              <a:rPr lang="da-DK" dirty="0" smtClean="0">
                <a:solidFill>
                  <a:srgbClr val="015C91"/>
                </a:solidFill>
              </a:rPr>
              <a:t>Mall of America</a:t>
            </a:r>
          </a:p>
          <a:p>
            <a:pPr marL="285750" indent="-285750">
              <a:buFont typeface="Wingdings" pitchFamily="2" charset="2"/>
              <a:buChar char="§"/>
            </a:pPr>
            <a:r>
              <a:rPr lang="da-DK" dirty="0" smtClean="0">
                <a:solidFill>
                  <a:srgbClr val="015C91"/>
                </a:solidFill>
              </a:rPr>
              <a:t>New York &amp; CoNorth Dakota</a:t>
            </a:r>
          </a:p>
          <a:p>
            <a:pPr marL="285750" indent="-285750">
              <a:buFont typeface="Wingdings" pitchFamily="2" charset="2"/>
              <a:buChar char="§"/>
            </a:pPr>
            <a:endParaRPr lang="da-DK" dirty="0" smtClean="0">
              <a:solidFill>
                <a:srgbClr val="015C91"/>
              </a:solidFill>
            </a:endParaRPr>
          </a:p>
          <a:p>
            <a:pPr marL="285750" indent="-285750"/>
            <a:endParaRPr lang="da-DK" dirty="0" smtClean="0">
              <a:solidFill>
                <a:srgbClr val="015C91"/>
              </a:solidFill>
            </a:endParaRPr>
          </a:p>
          <a:p>
            <a:endParaRPr lang="da-DK" dirty="0"/>
          </a:p>
        </p:txBody>
      </p:sp>
      <p:pic>
        <p:nvPicPr>
          <p:cNvPr id="9" name="Picture 1" descr="Z:\Clients\Discover DA DK\LOGO\DAmericaDenmark.jpg"/>
          <p:cNvPicPr>
            <a:picLocks noChangeAspect="1" noChangeArrowheads="1"/>
          </p:cNvPicPr>
          <p:nvPr/>
        </p:nvPicPr>
        <p:blipFill>
          <a:blip r:embed="rId3" cstate="print"/>
          <a:srcRect/>
          <a:stretch>
            <a:fillRect/>
          </a:stretch>
        </p:blipFill>
        <p:spPr bwMode="auto">
          <a:xfrm>
            <a:off x="140612" y="211338"/>
            <a:ext cx="2428891" cy="42267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142844" y="1099500"/>
            <a:ext cx="2786082" cy="4278094"/>
          </a:xfrm>
          <a:prstGeom prst="rect">
            <a:avLst/>
          </a:prstGeom>
          <a:noFill/>
        </p:spPr>
        <p:txBody>
          <a:bodyPr wrap="square" rtlCol="0">
            <a:spAutoFit/>
          </a:bodyPr>
          <a:lstStyle/>
          <a:p>
            <a:r>
              <a:rPr lang="da-DK" sz="1600" b="1" dirty="0" smtClean="0">
                <a:solidFill>
                  <a:srgbClr val="015C91"/>
                </a:solidFill>
              </a:rPr>
              <a:t>Rejsebureauer</a:t>
            </a:r>
          </a:p>
          <a:p>
            <a:pPr marL="285750" indent="-285750">
              <a:buFont typeface="Wingdings" pitchFamily="2" charset="2"/>
              <a:buChar char="§"/>
            </a:pPr>
            <a:r>
              <a:rPr lang="da-DK" sz="1600" dirty="0" smtClean="0">
                <a:solidFill>
                  <a:srgbClr val="015C91"/>
                </a:solidFill>
              </a:rPr>
              <a:t>Albatros Travel</a:t>
            </a:r>
          </a:p>
          <a:p>
            <a:pPr marL="285750" indent="-285750">
              <a:buFont typeface="Wingdings" pitchFamily="2" charset="2"/>
              <a:buChar char="§"/>
            </a:pPr>
            <a:r>
              <a:rPr lang="da-DK" sz="1600" dirty="0" smtClean="0">
                <a:solidFill>
                  <a:srgbClr val="015C91"/>
                </a:solidFill>
              </a:rPr>
              <a:t>BCD Travel</a:t>
            </a:r>
          </a:p>
          <a:p>
            <a:pPr marL="285750" indent="-285750">
              <a:buFont typeface="Wingdings" pitchFamily="2" charset="2"/>
              <a:buChar char="§"/>
            </a:pPr>
            <a:r>
              <a:rPr lang="da-DK" sz="1600" dirty="0" smtClean="0">
                <a:solidFill>
                  <a:srgbClr val="015C91"/>
                </a:solidFill>
              </a:rPr>
              <a:t>Billetkontoret</a:t>
            </a:r>
          </a:p>
          <a:p>
            <a:pPr marL="285750" indent="-285750">
              <a:buFont typeface="Wingdings" pitchFamily="2" charset="2"/>
              <a:buChar char="§"/>
            </a:pPr>
            <a:r>
              <a:rPr lang="da-DK" sz="1600" dirty="0" smtClean="0">
                <a:solidFill>
                  <a:srgbClr val="015C91"/>
                </a:solidFill>
              </a:rPr>
              <a:t>DSB</a:t>
            </a:r>
          </a:p>
          <a:p>
            <a:pPr marL="285750" indent="-285750">
              <a:buFont typeface="Wingdings" pitchFamily="2" charset="2"/>
              <a:buChar char="§"/>
            </a:pPr>
            <a:r>
              <a:rPr lang="da-DK" sz="1600" dirty="0" smtClean="0">
                <a:solidFill>
                  <a:srgbClr val="015C91"/>
                </a:solidFill>
              </a:rPr>
              <a:t>FDM</a:t>
            </a:r>
          </a:p>
          <a:p>
            <a:pPr marL="285750" indent="-285750">
              <a:buFont typeface="Wingdings" pitchFamily="2" charset="2"/>
              <a:buChar char="§"/>
            </a:pPr>
            <a:r>
              <a:rPr lang="da-DK" sz="1600" dirty="0" err="1" smtClean="0">
                <a:solidFill>
                  <a:srgbClr val="015C91"/>
                </a:solidFill>
              </a:rPr>
              <a:t>FlyAway</a:t>
            </a:r>
            <a:endParaRPr lang="da-DK" sz="1600" dirty="0" smtClean="0">
              <a:solidFill>
                <a:srgbClr val="015C91"/>
              </a:solidFill>
            </a:endParaRPr>
          </a:p>
          <a:p>
            <a:pPr marL="285750" indent="-285750">
              <a:buFont typeface="Wingdings" pitchFamily="2" charset="2"/>
              <a:buChar char="§"/>
            </a:pPr>
            <a:r>
              <a:rPr lang="da-DK" sz="1600" dirty="0" smtClean="0">
                <a:solidFill>
                  <a:srgbClr val="015C91"/>
                </a:solidFill>
              </a:rPr>
              <a:t>Holstebro Rejsecenter</a:t>
            </a:r>
          </a:p>
          <a:p>
            <a:pPr marL="285750" indent="-285750">
              <a:buFont typeface="Wingdings" pitchFamily="2" charset="2"/>
              <a:buChar char="§"/>
            </a:pPr>
            <a:r>
              <a:rPr lang="da-DK" sz="1600" dirty="0" smtClean="0">
                <a:solidFill>
                  <a:srgbClr val="015C91"/>
                </a:solidFill>
              </a:rPr>
              <a:t>Inter Travel</a:t>
            </a:r>
          </a:p>
          <a:p>
            <a:pPr marL="285750" indent="-285750">
              <a:buFont typeface="Wingdings" pitchFamily="2" charset="2"/>
              <a:buChar char="§"/>
            </a:pPr>
            <a:r>
              <a:rPr lang="da-DK" sz="1600" dirty="0" err="1" smtClean="0">
                <a:solidFill>
                  <a:srgbClr val="015C91"/>
                </a:solidFill>
              </a:rPr>
              <a:t>MyPlanet</a:t>
            </a:r>
            <a:endParaRPr lang="da-DK" sz="1600" dirty="0" smtClean="0">
              <a:solidFill>
                <a:srgbClr val="015C91"/>
              </a:solidFill>
            </a:endParaRPr>
          </a:p>
          <a:p>
            <a:pPr marL="285750" indent="-285750">
              <a:buFont typeface="Wingdings" pitchFamily="2" charset="2"/>
              <a:buChar char="§"/>
            </a:pPr>
            <a:r>
              <a:rPr lang="da-DK" sz="1600" dirty="0" err="1" smtClean="0">
                <a:solidFill>
                  <a:srgbClr val="015C91"/>
                </a:solidFill>
              </a:rPr>
              <a:t>Peacock</a:t>
            </a:r>
            <a:r>
              <a:rPr lang="da-DK" sz="1600" dirty="0" smtClean="0">
                <a:solidFill>
                  <a:srgbClr val="015C91"/>
                </a:solidFill>
              </a:rPr>
              <a:t> Travel</a:t>
            </a:r>
          </a:p>
          <a:p>
            <a:pPr marL="285750" indent="-285750">
              <a:buFont typeface="Wingdings" pitchFamily="2" charset="2"/>
              <a:buChar char="§"/>
            </a:pPr>
            <a:r>
              <a:rPr lang="da-DK" sz="1600" dirty="0" smtClean="0">
                <a:solidFill>
                  <a:srgbClr val="015C91"/>
                </a:solidFill>
              </a:rPr>
              <a:t>Profil Rejser</a:t>
            </a:r>
          </a:p>
          <a:p>
            <a:pPr marL="285750" indent="-285750">
              <a:buFont typeface="Wingdings" pitchFamily="2" charset="2"/>
              <a:buChar char="§"/>
            </a:pPr>
            <a:r>
              <a:rPr lang="da-DK" sz="1600" dirty="0" smtClean="0">
                <a:solidFill>
                  <a:srgbClr val="015C91"/>
                </a:solidFill>
              </a:rPr>
              <a:t>Spies</a:t>
            </a:r>
          </a:p>
          <a:p>
            <a:pPr marL="285750" indent="-285750">
              <a:buFont typeface="Wingdings" pitchFamily="2" charset="2"/>
              <a:buChar char="§"/>
            </a:pPr>
            <a:r>
              <a:rPr lang="da-DK" sz="1600" dirty="0" smtClean="0">
                <a:solidFill>
                  <a:srgbClr val="015C91"/>
                </a:solidFill>
              </a:rPr>
              <a:t>Svane Rejser</a:t>
            </a:r>
          </a:p>
          <a:p>
            <a:pPr marL="285750" indent="-285750">
              <a:buFont typeface="Wingdings" pitchFamily="2" charset="2"/>
              <a:buChar char="§"/>
            </a:pPr>
            <a:r>
              <a:rPr lang="da-DK" sz="1600" dirty="0" smtClean="0">
                <a:solidFill>
                  <a:srgbClr val="015C91"/>
                </a:solidFill>
              </a:rPr>
              <a:t>Risskov Travel Partner</a:t>
            </a:r>
          </a:p>
          <a:p>
            <a:pPr marL="285750" indent="-285750">
              <a:buFont typeface="Wingdings" pitchFamily="2" charset="2"/>
              <a:buChar char="§"/>
            </a:pPr>
            <a:r>
              <a:rPr lang="da-DK" sz="1600" dirty="0" err="1" smtClean="0">
                <a:solidFill>
                  <a:srgbClr val="015C91"/>
                </a:solidFill>
              </a:rPr>
              <a:t>Unitas</a:t>
            </a:r>
            <a:endParaRPr lang="da-DK" sz="1600" dirty="0" smtClean="0">
              <a:solidFill>
                <a:srgbClr val="015C91"/>
              </a:solidFill>
            </a:endParaRPr>
          </a:p>
          <a:p>
            <a:pPr marL="285750" indent="-285750">
              <a:buFont typeface="Wingdings" pitchFamily="2" charset="2"/>
              <a:buChar char="§"/>
            </a:pPr>
            <a:r>
              <a:rPr lang="da-DK" sz="1600" dirty="0" smtClean="0">
                <a:solidFill>
                  <a:srgbClr val="015C91"/>
                </a:solidFill>
              </a:rPr>
              <a:t>USA Rejser</a:t>
            </a:r>
          </a:p>
        </p:txBody>
      </p:sp>
      <p:sp>
        <p:nvSpPr>
          <p:cNvPr id="6" name="Tekstboks 5"/>
          <p:cNvSpPr txBox="1"/>
          <p:nvPr/>
        </p:nvSpPr>
        <p:spPr>
          <a:xfrm>
            <a:off x="5934226" y="1164133"/>
            <a:ext cx="3143272" cy="5262979"/>
          </a:xfrm>
          <a:prstGeom prst="rect">
            <a:avLst/>
          </a:prstGeom>
          <a:noFill/>
        </p:spPr>
        <p:txBody>
          <a:bodyPr wrap="square" rtlCol="0">
            <a:spAutoFit/>
          </a:bodyPr>
          <a:lstStyle/>
          <a:p>
            <a:pPr marL="285750" indent="-285750">
              <a:buFont typeface="Wingdings" pitchFamily="2" charset="2"/>
              <a:buChar char="§"/>
            </a:pPr>
            <a:r>
              <a:rPr lang="da-DK" sz="1600" dirty="0" smtClean="0">
                <a:solidFill>
                  <a:srgbClr val="015C91"/>
                </a:solidFill>
              </a:rPr>
              <a:t>Alamo</a:t>
            </a:r>
          </a:p>
          <a:p>
            <a:pPr marL="285750" indent="-285750">
              <a:buFont typeface="Wingdings" pitchFamily="2" charset="2"/>
              <a:buChar char="§"/>
            </a:pPr>
            <a:r>
              <a:rPr lang="da-DK" sz="1600" dirty="0" smtClean="0">
                <a:solidFill>
                  <a:srgbClr val="015C91"/>
                </a:solidFill>
              </a:rPr>
              <a:t>Visit Florida</a:t>
            </a:r>
          </a:p>
          <a:p>
            <a:pPr marL="285750" indent="-285750">
              <a:buFont typeface="Wingdings" pitchFamily="2" charset="2"/>
              <a:buChar char="§"/>
            </a:pPr>
            <a:r>
              <a:rPr lang="da-DK" sz="1600" dirty="0" smtClean="0">
                <a:solidFill>
                  <a:srgbClr val="015C91"/>
                </a:solidFill>
              </a:rPr>
              <a:t>Avis</a:t>
            </a:r>
          </a:p>
          <a:p>
            <a:pPr marL="285750" indent="-285750">
              <a:buFont typeface="Wingdings" pitchFamily="2" charset="2"/>
              <a:buChar char="§"/>
            </a:pPr>
            <a:r>
              <a:rPr lang="da-DK" sz="1600" dirty="0" err="1" smtClean="0">
                <a:solidFill>
                  <a:srgbClr val="015C91"/>
                </a:solidFill>
              </a:rPr>
              <a:t>California</a:t>
            </a:r>
            <a:r>
              <a:rPr lang="da-DK" sz="1600" dirty="0" smtClean="0">
                <a:solidFill>
                  <a:srgbClr val="015C91"/>
                </a:solidFill>
              </a:rPr>
              <a:t> Tourism</a:t>
            </a:r>
          </a:p>
          <a:p>
            <a:pPr marL="285750" indent="-285750">
              <a:buFont typeface="Wingdings" pitchFamily="2" charset="2"/>
              <a:buChar char="§"/>
            </a:pPr>
            <a:r>
              <a:rPr lang="da-DK" sz="1600" dirty="0" smtClean="0">
                <a:solidFill>
                  <a:srgbClr val="015C91"/>
                </a:solidFill>
              </a:rPr>
              <a:t>Euro USA</a:t>
            </a:r>
          </a:p>
          <a:p>
            <a:pPr marL="285750" indent="-285750">
              <a:buFont typeface="Wingdings" pitchFamily="2" charset="2"/>
              <a:buChar char="§"/>
            </a:pPr>
            <a:r>
              <a:rPr lang="da-DK" sz="1600" dirty="0" smtClean="0">
                <a:solidFill>
                  <a:srgbClr val="015C91"/>
                </a:solidFill>
              </a:rPr>
              <a:t>Minnesota Tourism</a:t>
            </a:r>
          </a:p>
          <a:p>
            <a:pPr marL="285750" indent="-285750">
              <a:buFont typeface="Wingdings" pitchFamily="2" charset="2"/>
              <a:buChar char="§"/>
            </a:pPr>
            <a:r>
              <a:rPr lang="da-DK" sz="1600" dirty="0" smtClean="0">
                <a:solidFill>
                  <a:srgbClr val="015C91"/>
                </a:solidFill>
              </a:rPr>
              <a:t>Florida </a:t>
            </a:r>
            <a:r>
              <a:rPr lang="da-DK" sz="1600" dirty="0" err="1" smtClean="0">
                <a:solidFill>
                  <a:srgbClr val="015C91"/>
                </a:solidFill>
              </a:rPr>
              <a:t>Keys</a:t>
            </a:r>
            <a:endParaRPr lang="da-DK" sz="1600" dirty="0" smtClean="0">
              <a:solidFill>
                <a:srgbClr val="015C91"/>
              </a:solidFill>
            </a:endParaRPr>
          </a:p>
          <a:p>
            <a:pPr marL="285750" indent="-285750">
              <a:buFont typeface="Wingdings" pitchFamily="2" charset="2"/>
              <a:buChar char="§"/>
            </a:pPr>
            <a:r>
              <a:rPr lang="da-DK" sz="1600" dirty="0" smtClean="0">
                <a:solidFill>
                  <a:srgbClr val="015C91"/>
                </a:solidFill>
              </a:rPr>
              <a:t>Fort Lauderdale  CVB</a:t>
            </a:r>
          </a:p>
          <a:p>
            <a:pPr marL="285750" indent="-285750">
              <a:buFont typeface="Wingdings" pitchFamily="2" charset="2"/>
              <a:buChar char="§"/>
            </a:pPr>
            <a:r>
              <a:rPr lang="da-DK" sz="1600" dirty="0" smtClean="0">
                <a:solidFill>
                  <a:srgbClr val="015C91"/>
                </a:solidFill>
              </a:rPr>
              <a:t>Mall of America</a:t>
            </a:r>
          </a:p>
          <a:p>
            <a:pPr marL="285750" indent="-285750">
              <a:buFont typeface="Wingdings" pitchFamily="2" charset="2"/>
              <a:buChar char="§"/>
            </a:pPr>
            <a:r>
              <a:rPr lang="da-DK" sz="1600" dirty="0" smtClean="0">
                <a:solidFill>
                  <a:srgbClr val="015C91"/>
                </a:solidFill>
              </a:rPr>
              <a:t>New York &amp; Co</a:t>
            </a:r>
          </a:p>
          <a:p>
            <a:pPr marL="285750" indent="-285750">
              <a:buFont typeface="Wingdings" pitchFamily="2" charset="2"/>
              <a:buChar char="§"/>
            </a:pPr>
            <a:r>
              <a:rPr lang="da-DK" sz="1600" dirty="0" smtClean="0">
                <a:solidFill>
                  <a:srgbClr val="015C91"/>
                </a:solidFill>
              </a:rPr>
              <a:t>North Dakota</a:t>
            </a:r>
          </a:p>
          <a:p>
            <a:pPr marL="285750" indent="-285750">
              <a:buFont typeface="Wingdings" pitchFamily="2" charset="2"/>
              <a:buChar char="§"/>
            </a:pPr>
            <a:r>
              <a:rPr lang="da-DK" sz="1600" dirty="0" smtClean="0">
                <a:solidFill>
                  <a:srgbClr val="015C91"/>
                </a:solidFill>
              </a:rPr>
              <a:t>St.Petersburg/</a:t>
            </a:r>
          </a:p>
          <a:p>
            <a:pPr marL="285750" indent="-285750"/>
            <a:r>
              <a:rPr lang="da-DK" sz="1600" dirty="0" smtClean="0">
                <a:solidFill>
                  <a:srgbClr val="015C91"/>
                </a:solidFill>
              </a:rPr>
              <a:t>	Clearwater CVB</a:t>
            </a:r>
          </a:p>
          <a:p>
            <a:pPr marL="285750" indent="-285750">
              <a:buFont typeface="Wingdings" pitchFamily="2" charset="2"/>
              <a:buChar char="§"/>
            </a:pPr>
            <a:r>
              <a:rPr lang="da-DK" sz="1600" dirty="0" smtClean="0">
                <a:solidFill>
                  <a:srgbClr val="015C91"/>
                </a:solidFill>
              </a:rPr>
              <a:t>Wellington Hotel, NY</a:t>
            </a:r>
          </a:p>
          <a:p>
            <a:pPr marL="285750" indent="-285750">
              <a:buFont typeface="Wingdings" pitchFamily="2" charset="2"/>
              <a:buChar char="§"/>
            </a:pPr>
            <a:r>
              <a:rPr lang="da-DK" sz="1600" dirty="0" smtClean="0">
                <a:solidFill>
                  <a:srgbClr val="015C91"/>
                </a:solidFill>
              </a:rPr>
              <a:t>Orlando Tourism</a:t>
            </a:r>
          </a:p>
          <a:p>
            <a:pPr marL="285750" indent="-285750">
              <a:buFont typeface="Wingdings" pitchFamily="2" charset="2"/>
              <a:buChar char="§"/>
            </a:pPr>
            <a:r>
              <a:rPr lang="da-DK" sz="1600" dirty="0" smtClean="0">
                <a:solidFill>
                  <a:srgbClr val="015C91"/>
                </a:solidFill>
              </a:rPr>
              <a:t>RCCL</a:t>
            </a:r>
          </a:p>
          <a:p>
            <a:pPr marL="285750" indent="-285750">
              <a:buFont typeface="Wingdings" pitchFamily="2" charset="2"/>
              <a:buChar char="§"/>
            </a:pPr>
            <a:r>
              <a:rPr lang="da-DK" sz="1600" dirty="0" smtClean="0">
                <a:solidFill>
                  <a:srgbClr val="015C91"/>
                </a:solidFill>
              </a:rPr>
              <a:t>Silverseas</a:t>
            </a:r>
          </a:p>
          <a:p>
            <a:pPr marL="285750" indent="-285750">
              <a:buFont typeface="Wingdings" pitchFamily="2" charset="2"/>
              <a:buChar char="§"/>
            </a:pPr>
            <a:r>
              <a:rPr lang="da-DK" sz="1600" dirty="0" smtClean="0">
                <a:solidFill>
                  <a:srgbClr val="015C91"/>
                </a:solidFill>
              </a:rPr>
              <a:t>Las Vegas</a:t>
            </a:r>
          </a:p>
          <a:p>
            <a:pPr marL="285750" indent="-285750">
              <a:buFont typeface="Wingdings" pitchFamily="2" charset="2"/>
              <a:buChar char="§"/>
            </a:pPr>
            <a:r>
              <a:rPr lang="da-DK" sz="1600" dirty="0" smtClean="0">
                <a:solidFill>
                  <a:srgbClr val="015C91"/>
                </a:solidFill>
              </a:rPr>
              <a:t>Fort Meyers &amp; Sanibel</a:t>
            </a:r>
          </a:p>
          <a:p>
            <a:pPr marL="285750" indent="-285750">
              <a:buFont typeface="Wingdings" pitchFamily="2" charset="2"/>
              <a:buChar char="§"/>
            </a:pPr>
            <a:r>
              <a:rPr lang="da-DK" sz="1600" dirty="0" smtClean="0">
                <a:solidFill>
                  <a:srgbClr val="015C91"/>
                </a:solidFill>
              </a:rPr>
              <a:t>US Virgin Islands</a:t>
            </a:r>
          </a:p>
          <a:p>
            <a:pPr marL="285750" indent="-285750">
              <a:buFont typeface="Wingdings" pitchFamily="2" charset="2"/>
              <a:buChar char="§"/>
            </a:pPr>
            <a:r>
              <a:rPr lang="da-DK" sz="1600" dirty="0" smtClean="0">
                <a:solidFill>
                  <a:srgbClr val="015C91"/>
                </a:solidFill>
              </a:rPr>
              <a:t>Sea World</a:t>
            </a:r>
          </a:p>
        </p:txBody>
      </p:sp>
      <p:sp>
        <p:nvSpPr>
          <p:cNvPr id="7" name="Tekstboks 6"/>
          <p:cNvSpPr txBox="1"/>
          <p:nvPr/>
        </p:nvSpPr>
        <p:spPr>
          <a:xfrm>
            <a:off x="2857488" y="1099500"/>
            <a:ext cx="2571768" cy="5262979"/>
          </a:xfrm>
          <a:prstGeom prst="rect">
            <a:avLst/>
          </a:prstGeom>
          <a:noFill/>
        </p:spPr>
        <p:txBody>
          <a:bodyPr wrap="square" rtlCol="0">
            <a:spAutoFit/>
          </a:bodyPr>
          <a:lstStyle/>
          <a:p>
            <a:r>
              <a:rPr lang="da-DK" sz="1600" b="1" dirty="0" smtClean="0">
                <a:solidFill>
                  <a:srgbClr val="015C91"/>
                </a:solidFill>
              </a:rPr>
              <a:t>Leverandører</a:t>
            </a:r>
          </a:p>
          <a:p>
            <a:pPr marL="285750" indent="-285750">
              <a:buFont typeface="Wingdings" pitchFamily="2" charset="2"/>
              <a:buChar char="§"/>
            </a:pPr>
            <a:r>
              <a:rPr lang="da-DK" sz="1600" dirty="0" smtClean="0">
                <a:solidFill>
                  <a:srgbClr val="015C91"/>
                </a:solidFill>
              </a:rPr>
              <a:t>Alaska Airlines</a:t>
            </a:r>
          </a:p>
          <a:p>
            <a:pPr marL="285750" indent="-285750">
              <a:buFont typeface="Wingdings" pitchFamily="2" charset="2"/>
              <a:buChar char="§"/>
            </a:pPr>
            <a:r>
              <a:rPr lang="da-DK" sz="1600" dirty="0" smtClean="0">
                <a:solidFill>
                  <a:srgbClr val="015C91"/>
                </a:solidFill>
              </a:rPr>
              <a:t>Bella Center</a:t>
            </a:r>
          </a:p>
          <a:p>
            <a:pPr marL="285750" indent="-285750">
              <a:buFont typeface="Wingdings" pitchFamily="2" charset="2"/>
              <a:buChar char="§"/>
            </a:pPr>
            <a:r>
              <a:rPr lang="da-DK" sz="1600" dirty="0" smtClean="0">
                <a:solidFill>
                  <a:srgbClr val="015C91"/>
                </a:solidFill>
              </a:rPr>
              <a:t>Billund Lufthavn</a:t>
            </a:r>
          </a:p>
          <a:p>
            <a:pPr marL="285750" indent="-285750">
              <a:buFont typeface="Wingdings" pitchFamily="2" charset="2"/>
              <a:buChar char="§"/>
            </a:pPr>
            <a:r>
              <a:rPr lang="da-DK" sz="1600" dirty="0" smtClean="0">
                <a:solidFill>
                  <a:srgbClr val="015C91"/>
                </a:solidFill>
              </a:rPr>
              <a:t>CPH Lufthavne</a:t>
            </a:r>
          </a:p>
          <a:p>
            <a:pPr marL="285750" indent="-285750">
              <a:buFont typeface="Wingdings" pitchFamily="2" charset="2"/>
              <a:buChar char="§"/>
            </a:pPr>
            <a:r>
              <a:rPr lang="da-DK" sz="1600" dirty="0" smtClean="0">
                <a:solidFill>
                  <a:srgbClr val="015C91"/>
                </a:solidFill>
              </a:rPr>
              <a:t>Continental Airlines</a:t>
            </a:r>
          </a:p>
          <a:p>
            <a:pPr marL="285750" indent="-285750">
              <a:buFont typeface="Wingdings" pitchFamily="2" charset="2"/>
              <a:buChar char="§"/>
            </a:pPr>
            <a:r>
              <a:rPr lang="da-DK" sz="1600" dirty="0" smtClean="0">
                <a:solidFill>
                  <a:srgbClr val="015C91"/>
                </a:solidFill>
              </a:rPr>
              <a:t>Cruise America</a:t>
            </a:r>
          </a:p>
          <a:p>
            <a:pPr marL="285750" indent="-285750">
              <a:buFont typeface="Wingdings" pitchFamily="2" charset="2"/>
              <a:buChar char="§"/>
            </a:pPr>
            <a:r>
              <a:rPr lang="da-DK" sz="1600" dirty="0" smtClean="0">
                <a:solidFill>
                  <a:srgbClr val="015C91"/>
                </a:solidFill>
              </a:rPr>
              <a:t>Hertz</a:t>
            </a:r>
          </a:p>
          <a:p>
            <a:pPr marL="285750" indent="-285750">
              <a:buFont typeface="Wingdings" pitchFamily="2" charset="2"/>
              <a:buChar char="§"/>
            </a:pPr>
            <a:r>
              <a:rPr lang="da-DK" sz="1600" dirty="0" smtClean="0">
                <a:solidFill>
                  <a:srgbClr val="015C91"/>
                </a:solidFill>
              </a:rPr>
              <a:t>Icelandair</a:t>
            </a:r>
          </a:p>
          <a:p>
            <a:pPr marL="285750" indent="-285750">
              <a:buFont typeface="Wingdings" pitchFamily="2" charset="2"/>
              <a:buChar char="§"/>
            </a:pPr>
            <a:r>
              <a:rPr lang="da-DK" sz="1600" dirty="0" smtClean="0">
                <a:solidFill>
                  <a:srgbClr val="015C91"/>
                </a:solidFill>
              </a:rPr>
              <a:t>KLM/AF/DL</a:t>
            </a:r>
          </a:p>
          <a:p>
            <a:pPr marL="285750" indent="-285750">
              <a:buFont typeface="Wingdings" pitchFamily="2" charset="2"/>
              <a:buChar char="§"/>
            </a:pPr>
            <a:r>
              <a:rPr lang="da-DK" sz="1600" dirty="0" smtClean="0">
                <a:solidFill>
                  <a:srgbClr val="015C91"/>
                </a:solidFill>
              </a:rPr>
              <a:t>Messecenter Herning</a:t>
            </a:r>
          </a:p>
          <a:p>
            <a:pPr marL="285750" indent="-285750">
              <a:buFont typeface="Wingdings" pitchFamily="2" charset="2"/>
              <a:buChar char="§"/>
            </a:pPr>
            <a:r>
              <a:rPr lang="da-DK" sz="1600" dirty="0" smtClean="0">
                <a:solidFill>
                  <a:srgbClr val="015C91"/>
                </a:solidFill>
              </a:rPr>
              <a:t>SAS</a:t>
            </a:r>
          </a:p>
          <a:p>
            <a:pPr marL="285750" indent="-285750">
              <a:buFont typeface="Wingdings" pitchFamily="2" charset="2"/>
              <a:buChar char="§"/>
            </a:pPr>
            <a:r>
              <a:rPr lang="da-DK" sz="1600" dirty="0" smtClean="0">
                <a:solidFill>
                  <a:srgbClr val="015C91"/>
                </a:solidFill>
              </a:rPr>
              <a:t>Travelbroker</a:t>
            </a:r>
          </a:p>
          <a:p>
            <a:pPr marL="285750" indent="-285750">
              <a:buFont typeface="Wingdings" pitchFamily="2" charset="2"/>
              <a:buChar char="§"/>
            </a:pPr>
            <a:endParaRPr lang="da-DK" sz="1600" dirty="0" smtClean="0">
              <a:solidFill>
                <a:srgbClr val="015C91"/>
              </a:solidFill>
            </a:endParaRPr>
          </a:p>
          <a:p>
            <a:pPr marL="285750" indent="-285750">
              <a:buFont typeface="Wingdings" pitchFamily="2" charset="2"/>
              <a:buChar char="§"/>
            </a:pPr>
            <a:endParaRPr lang="da-DK" sz="1600" dirty="0" smtClean="0">
              <a:solidFill>
                <a:srgbClr val="015C91"/>
              </a:solidFill>
            </a:endParaRPr>
          </a:p>
          <a:p>
            <a:pPr marL="285750" indent="-285750"/>
            <a:r>
              <a:rPr lang="da-DK" sz="1600" b="1" dirty="0" smtClean="0">
                <a:solidFill>
                  <a:srgbClr val="015C91"/>
                </a:solidFill>
              </a:rPr>
              <a:t>US members DK</a:t>
            </a:r>
          </a:p>
          <a:p>
            <a:pPr marL="285750" indent="-285750">
              <a:buFont typeface="Wingdings" pitchFamily="2" charset="2"/>
              <a:buChar char="§"/>
            </a:pPr>
            <a:r>
              <a:rPr lang="da-DK" sz="1600" dirty="0" smtClean="0">
                <a:solidFill>
                  <a:srgbClr val="015C91"/>
                </a:solidFill>
              </a:rPr>
              <a:t>City </a:t>
            </a:r>
            <a:r>
              <a:rPr lang="da-DK" sz="1600" dirty="0" err="1" smtClean="0">
                <a:solidFill>
                  <a:srgbClr val="015C91"/>
                </a:solidFill>
              </a:rPr>
              <a:t>Pass</a:t>
            </a:r>
            <a:endParaRPr lang="da-DK" sz="1600" dirty="0" smtClean="0">
              <a:solidFill>
                <a:srgbClr val="015C91"/>
              </a:solidFill>
            </a:endParaRPr>
          </a:p>
          <a:p>
            <a:pPr marL="285750" indent="-285750">
              <a:buFont typeface="Wingdings" pitchFamily="2" charset="2"/>
              <a:buChar char="§"/>
            </a:pPr>
            <a:r>
              <a:rPr lang="da-DK" sz="1600" dirty="0" err="1" smtClean="0">
                <a:solidFill>
                  <a:srgbClr val="015C91"/>
                </a:solidFill>
              </a:rPr>
              <a:t>Amtrak</a:t>
            </a:r>
            <a:endParaRPr lang="da-DK" sz="1600" dirty="0" smtClean="0">
              <a:solidFill>
                <a:srgbClr val="015C91"/>
              </a:solidFill>
            </a:endParaRPr>
          </a:p>
          <a:p>
            <a:pPr marL="285750" indent="-285750">
              <a:buFont typeface="Wingdings" pitchFamily="2" charset="2"/>
              <a:buChar char="§"/>
            </a:pPr>
            <a:r>
              <a:rPr lang="da-DK" sz="1600" dirty="0" smtClean="0">
                <a:solidFill>
                  <a:srgbClr val="015C91"/>
                </a:solidFill>
              </a:rPr>
              <a:t>Visit Denver</a:t>
            </a:r>
          </a:p>
          <a:p>
            <a:pPr marL="285750" indent="-285750">
              <a:buFont typeface="Wingdings" pitchFamily="2" charset="2"/>
              <a:buChar char="§"/>
            </a:pPr>
            <a:r>
              <a:rPr lang="da-DK" sz="1600" dirty="0" err="1" smtClean="0">
                <a:solidFill>
                  <a:srgbClr val="015C91"/>
                </a:solidFill>
              </a:rPr>
              <a:t>Palm</a:t>
            </a:r>
            <a:r>
              <a:rPr lang="da-DK" sz="1600" dirty="0" smtClean="0">
                <a:solidFill>
                  <a:srgbClr val="015C91"/>
                </a:solidFill>
              </a:rPr>
              <a:t> Springs Resort</a:t>
            </a:r>
          </a:p>
          <a:p>
            <a:pPr marL="285750" indent="-285750">
              <a:buFont typeface="Wingdings" pitchFamily="2" charset="2"/>
              <a:buChar char="§"/>
            </a:pPr>
            <a:r>
              <a:rPr lang="da-DK" sz="1600" dirty="0" err="1" smtClean="0">
                <a:solidFill>
                  <a:srgbClr val="015C91"/>
                </a:solidFill>
              </a:rPr>
              <a:t>Tropicana</a:t>
            </a:r>
            <a:r>
              <a:rPr lang="da-DK" sz="1600" dirty="0" smtClean="0">
                <a:solidFill>
                  <a:srgbClr val="015C91"/>
                </a:solidFill>
              </a:rPr>
              <a:t> Las Vegas</a:t>
            </a:r>
          </a:p>
        </p:txBody>
      </p:sp>
      <p:sp>
        <p:nvSpPr>
          <p:cNvPr id="9" name="TextBox 8"/>
          <p:cNvSpPr txBox="1"/>
          <p:nvPr/>
        </p:nvSpPr>
        <p:spPr>
          <a:xfrm>
            <a:off x="144754" y="733246"/>
            <a:ext cx="8929718" cy="430887"/>
          </a:xfrm>
          <a:prstGeom prst="rect">
            <a:avLst/>
          </a:prstGeom>
          <a:noFill/>
        </p:spPr>
        <p:txBody>
          <a:bodyPr wrap="square" rtlCol="0">
            <a:spAutoFit/>
          </a:bodyPr>
          <a:lstStyle/>
          <a:p>
            <a:r>
              <a:rPr lang="da-DK" sz="2200" b="1" dirty="0" smtClean="0">
                <a:solidFill>
                  <a:srgbClr val="015C91"/>
                </a:solidFill>
              </a:rPr>
              <a:t>Members 2011 DK	 			     Members 2011 Nordisk</a:t>
            </a:r>
            <a:endParaRPr lang="da-DK" sz="2200" dirty="0" smtClean="0"/>
          </a:p>
        </p:txBody>
      </p:sp>
      <p:pic>
        <p:nvPicPr>
          <p:cNvPr id="10" name="Picture 1" descr="Z:\Clients\Discover DA DK\LOGO\DAmericaDenmark.jpg"/>
          <p:cNvPicPr>
            <a:picLocks noChangeAspect="1" noChangeArrowheads="1"/>
          </p:cNvPicPr>
          <p:nvPr/>
        </p:nvPicPr>
        <p:blipFill>
          <a:blip r:embed="rId2" cstate="print"/>
          <a:srcRect/>
          <a:stretch>
            <a:fillRect/>
          </a:stretch>
        </p:blipFill>
        <p:spPr bwMode="auto">
          <a:xfrm>
            <a:off x="140612" y="211338"/>
            <a:ext cx="2428891" cy="42267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0" y="5615832"/>
            <a:ext cx="9144000" cy="1021157"/>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pic>
      <p:sp>
        <p:nvSpPr>
          <p:cNvPr id="2" name="Tekstboks 1"/>
          <p:cNvSpPr txBox="1"/>
          <p:nvPr/>
        </p:nvSpPr>
        <p:spPr>
          <a:xfrm>
            <a:off x="285720" y="1340768"/>
            <a:ext cx="3929090" cy="2308324"/>
          </a:xfrm>
          <a:prstGeom prst="rect">
            <a:avLst/>
          </a:prstGeom>
          <a:noFill/>
        </p:spPr>
        <p:txBody>
          <a:bodyPr wrap="square" rtlCol="0">
            <a:spAutoFit/>
          </a:bodyPr>
          <a:lstStyle/>
          <a:p>
            <a:r>
              <a:rPr lang="da-DK" sz="1600" b="1" dirty="0" smtClean="0">
                <a:solidFill>
                  <a:srgbClr val="015C91"/>
                </a:solidFill>
              </a:rPr>
              <a:t>Indtægter 2011/DKK</a:t>
            </a:r>
          </a:p>
          <a:p>
            <a:r>
              <a:rPr lang="da-DK" sz="1600" dirty="0" smtClean="0">
                <a:solidFill>
                  <a:srgbClr val="015C91"/>
                </a:solidFill>
              </a:rPr>
              <a:t>Overført fra 2009		</a:t>
            </a:r>
            <a:r>
              <a:rPr lang="da-DK" sz="1600" b="1" dirty="0" smtClean="0">
                <a:solidFill>
                  <a:srgbClr val="015C91"/>
                </a:solidFill>
              </a:rPr>
              <a:t>85.144,30</a:t>
            </a:r>
          </a:p>
          <a:p>
            <a:r>
              <a:rPr lang="da-DK" sz="1600" dirty="0" smtClean="0">
                <a:solidFill>
                  <a:srgbClr val="015C91"/>
                </a:solidFill>
              </a:rPr>
              <a:t>Nordisk members 2010	19.778,82</a:t>
            </a:r>
          </a:p>
          <a:p>
            <a:r>
              <a:rPr lang="da-DK" sz="1600" dirty="0" smtClean="0">
                <a:solidFill>
                  <a:srgbClr val="015C91"/>
                </a:solidFill>
              </a:rPr>
              <a:t>DK members, 2010  	</a:t>
            </a:r>
            <a:r>
              <a:rPr lang="da-DK" sz="1600" dirty="0" smtClean="0">
                <a:solidFill>
                  <a:srgbClr val="015C91"/>
                </a:solidFill>
              </a:rPr>
              <a:t>	28.990,61</a:t>
            </a:r>
            <a:endParaRPr lang="da-DK" sz="1600" dirty="0" smtClean="0">
              <a:solidFill>
                <a:srgbClr val="015C91"/>
              </a:solidFill>
            </a:endParaRPr>
          </a:p>
          <a:p>
            <a:r>
              <a:rPr lang="da-DK" sz="1600" b="1" dirty="0" smtClean="0">
                <a:solidFill>
                  <a:srgbClr val="015C91"/>
                </a:solidFill>
              </a:rPr>
              <a:t>Total		                133.913,73</a:t>
            </a:r>
          </a:p>
          <a:p>
            <a:endParaRPr lang="da-DK" sz="1600" dirty="0" smtClean="0">
              <a:solidFill>
                <a:srgbClr val="015C91"/>
              </a:solidFill>
            </a:endParaRPr>
          </a:p>
          <a:p>
            <a:r>
              <a:rPr lang="da-DK" sz="1600" dirty="0" smtClean="0">
                <a:solidFill>
                  <a:srgbClr val="015C91"/>
                </a:solidFill>
              </a:rPr>
              <a:t>Udgifter 2010		 43.176,00</a:t>
            </a:r>
          </a:p>
          <a:p>
            <a:endParaRPr lang="da-DK" sz="1600" b="1" dirty="0" smtClean="0">
              <a:solidFill>
                <a:srgbClr val="015C91"/>
              </a:solidFill>
            </a:endParaRPr>
          </a:p>
          <a:p>
            <a:r>
              <a:rPr lang="da-DK" sz="1600" b="1" dirty="0" smtClean="0">
                <a:solidFill>
                  <a:srgbClr val="015C91"/>
                </a:solidFill>
              </a:rPr>
              <a:t>Resultat pr 5.May 2011	 90.737,73</a:t>
            </a:r>
            <a:endParaRPr lang="da-DK" sz="1600" b="1" dirty="0">
              <a:solidFill>
                <a:srgbClr val="015C91"/>
              </a:solidFill>
            </a:endParaRPr>
          </a:p>
        </p:txBody>
      </p:sp>
      <p:sp>
        <p:nvSpPr>
          <p:cNvPr id="7" name="Tekstboks 6"/>
          <p:cNvSpPr txBox="1"/>
          <p:nvPr/>
        </p:nvSpPr>
        <p:spPr>
          <a:xfrm>
            <a:off x="4647201" y="1312177"/>
            <a:ext cx="4500594" cy="4031873"/>
          </a:xfrm>
          <a:prstGeom prst="rect">
            <a:avLst/>
          </a:prstGeom>
          <a:noFill/>
        </p:spPr>
        <p:txBody>
          <a:bodyPr wrap="square" rtlCol="0">
            <a:spAutoFit/>
          </a:bodyPr>
          <a:lstStyle/>
          <a:p>
            <a:r>
              <a:rPr lang="da-DK" sz="1600" b="1" dirty="0" smtClean="0">
                <a:solidFill>
                  <a:srgbClr val="015C91"/>
                </a:solidFill>
              </a:rPr>
              <a:t>Indtægter 2011</a:t>
            </a:r>
          </a:p>
          <a:p>
            <a:r>
              <a:rPr lang="da-DK" sz="1600" dirty="0" smtClean="0">
                <a:solidFill>
                  <a:srgbClr val="015C91"/>
                </a:solidFill>
              </a:rPr>
              <a:t>2011 – overført åbning	   90.737,73</a:t>
            </a:r>
          </a:p>
          <a:p>
            <a:r>
              <a:rPr lang="da-DK" sz="1600" dirty="0" smtClean="0">
                <a:solidFill>
                  <a:srgbClr val="015C91"/>
                </a:solidFill>
              </a:rPr>
              <a:t>Nordisk members 2011	   20.000,00</a:t>
            </a:r>
          </a:p>
          <a:p>
            <a:r>
              <a:rPr lang="da-DK" sz="1600" dirty="0" smtClean="0">
                <a:solidFill>
                  <a:srgbClr val="015C91"/>
                </a:solidFill>
              </a:rPr>
              <a:t>DK members, RBU’er (20)	   20.000,00</a:t>
            </a:r>
          </a:p>
          <a:p>
            <a:r>
              <a:rPr lang="da-DK" sz="1600" dirty="0" smtClean="0">
                <a:solidFill>
                  <a:srgbClr val="015C91"/>
                </a:solidFill>
              </a:rPr>
              <a:t>DK members leverandør (20)    </a:t>
            </a:r>
            <a:r>
              <a:rPr lang="da-DK" sz="1600" dirty="0" smtClean="0">
                <a:solidFill>
                  <a:srgbClr val="015C91"/>
                </a:solidFill>
              </a:rPr>
              <a:t>	30.000,00</a:t>
            </a:r>
            <a:endParaRPr lang="da-DK" sz="1600" dirty="0" smtClean="0">
              <a:solidFill>
                <a:srgbClr val="015C91"/>
              </a:solidFill>
            </a:endParaRPr>
          </a:p>
          <a:p>
            <a:r>
              <a:rPr lang="da-DK" sz="1600" b="1" dirty="0" smtClean="0">
                <a:solidFill>
                  <a:srgbClr val="015C91"/>
                </a:solidFill>
              </a:rPr>
              <a:t>Total			 165.737,73</a:t>
            </a:r>
          </a:p>
          <a:p>
            <a:endParaRPr lang="da-DK" sz="1600" b="1" dirty="0" smtClean="0">
              <a:solidFill>
                <a:srgbClr val="015C91"/>
              </a:solidFill>
            </a:endParaRPr>
          </a:p>
          <a:p>
            <a:r>
              <a:rPr lang="da-DK" sz="1600" b="1" dirty="0" smtClean="0">
                <a:solidFill>
                  <a:srgbClr val="015C91"/>
                </a:solidFill>
              </a:rPr>
              <a:t>Udgifter 2011 (1/2 år)</a:t>
            </a:r>
            <a:r>
              <a:rPr lang="da-DK" sz="1600" dirty="0" smtClean="0">
                <a:solidFill>
                  <a:srgbClr val="015C91"/>
                </a:solidFill>
              </a:rPr>
              <a:t>		  </a:t>
            </a:r>
          </a:p>
          <a:p>
            <a:r>
              <a:rPr lang="da-DK" sz="1600" dirty="0" smtClean="0">
                <a:solidFill>
                  <a:srgbClr val="015C91"/>
                </a:solidFill>
              </a:rPr>
              <a:t>Sekretariat		   </a:t>
            </a:r>
            <a:r>
              <a:rPr lang="da-DK" sz="1600" dirty="0" smtClean="0">
                <a:solidFill>
                  <a:srgbClr val="015C91"/>
                </a:solidFill>
              </a:rPr>
              <a:t>	75.000,00</a:t>
            </a:r>
            <a:endParaRPr lang="da-DK" sz="1600" dirty="0" smtClean="0">
              <a:solidFill>
                <a:srgbClr val="015C91"/>
              </a:solidFill>
            </a:endParaRPr>
          </a:p>
          <a:p>
            <a:r>
              <a:rPr lang="da-DK" sz="1600" dirty="0" smtClean="0">
                <a:solidFill>
                  <a:srgbClr val="015C91"/>
                </a:solidFill>
              </a:rPr>
              <a:t>Meetings, inkl. Nordisk	     5.000,00</a:t>
            </a:r>
          </a:p>
          <a:p>
            <a:r>
              <a:rPr lang="da-DK" sz="1600" dirty="0" smtClean="0">
                <a:solidFill>
                  <a:srgbClr val="015C91"/>
                </a:solidFill>
              </a:rPr>
              <a:t>Events			   20.000,00</a:t>
            </a:r>
          </a:p>
          <a:p>
            <a:r>
              <a:rPr lang="da-DK" sz="1600" dirty="0" smtClean="0">
                <a:solidFill>
                  <a:srgbClr val="015C91"/>
                </a:solidFill>
              </a:rPr>
              <a:t>Andet web etc.		   10.000,00</a:t>
            </a:r>
          </a:p>
          <a:p>
            <a:r>
              <a:rPr lang="da-DK" sz="1600" b="1" dirty="0" smtClean="0">
                <a:solidFill>
                  <a:srgbClr val="015C91"/>
                </a:solidFill>
              </a:rPr>
              <a:t>Total			 110.000,00</a:t>
            </a:r>
          </a:p>
          <a:p>
            <a:endParaRPr lang="da-DK" sz="1600" b="1" dirty="0" smtClean="0">
              <a:solidFill>
                <a:srgbClr val="015C91"/>
              </a:solidFill>
            </a:endParaRPr>
          </a:p>
          <a:p>
            <a:r>
              <a:rPr lang="da-DK" sz="1600" b="1" dirty="0" smtClean="0">
                <a:solidFill>
                  <a:srgbClr val="015C91"/>
                </a:solidFill>
              </a:rPr>
              <a:t>Resultat			   50.737,73</a:t>
            </a:r>
          </a:p>
          <a:p>
            <a:r>
              <a:rPr lang="da-DK" sz="1600" dirty="0" smtClean="0">
                <a:solidFill>
                  <a:srgbClr val="015C91"/>
                </a:solidFill>
              </a:rPr>
              <a:t>(der er ikke medtaget evt. sponsor indtægter)</a:t>
            </a:r>
            <a:endParaRPr lang="da-DK" sz="1600" dirty="0">
              <a:solidFill>
                <a:srgbClr val="015C91"/>
              </a:solidFill>
            </a:endParaRPr>
          </a:p>
        </p:txBody>
      </p:sp>
      <p:sp>
        <p:nvSpPr>
          <p:cNvPr id="6" name="TextBox 5"/>
          <p:cNvSpPr txBox="1"/>
          <p:nvPr/>
        </p:nvSpPr>
        <p:spPr>
          <a:xfrm>
            <a:off x="2915816" y="612447"/>
            <a:ext cx="3826560" cy="430887"/>
          </a:xfrm>
          <a:prstGeom prst="rect">
            <a:avLst/>
          </a:prstGeom>
          <a:noFill/>
        </p:spPr>
        <p:txBody>
          <a:bodyPr wrap="none" rtlCol="0">
            <a:spAutoFit/>
          </a:bodyPr>
          <a:lstStyle/>
          <a:p>
            <a:pPr algn="ctr"/>
            <a:r>
              <a:rPr lang="da-DK" sz="2200" b="1" dirty="0" smtClean="0">
                <a:solidFill>
                  <a:srgbClr val="015C91"/>
                </a:solidFill>
              </a:rPr>
              <a:t>Budget 2011 (Juni – December)</a:t>
            </a:r>
          </a:p>
        </p:txBody>
      </p:sp>
      <p:pic>
        <p:nvPicPr>
          <p:cNvPr id="8" name="Picture 1" descr="Z:\Clients\Discover DA DK\LOGO\DAmericaDenmark.jpg"/>
          <p:cNvPicPr>
            <a:picLocks noChangeAspect="1" noChangeArrowheads="1"/>
          </p:cNvPicPr>
          <p:nvPr/>
        </p:nvPicPr>
        <p:blipFill>
          <a:blip r:embed="rId3" cstate="print"/>
          <a:srcRect/>
          <a:stretch>
            <a:fillRect/>
          </a:stretch>
        </p:blipFill>
        <p:spPr bwMode="auto">
          <a:xfrm>
            <a:off x="140612" y="211338"/>
            <a:ext cx="2428891" cy="42267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214282" y="786923"/>
            <a:ext cx="3826560" cy="430887"/>
          </a:xfrm>
          <a:prstGeom prst="rect">
            <a:avLst/>
          </a:prstGeom>
          <a:noFill/>
        </p:spPr>
        <p:txBody>
          <a:bodyPr wrap="none" rtlCol="0">
            <a:spAutoFit/>
          </a:bodyPr>
          <a:lstStyle/>
          <a:p>
            <a:r>
              <a:rPr lang="da-DK" sz="2200" b="1" dirty="0" smtClean="0">
                <a:solidFill>
                  <a:srgbClr val="015C91"/>
                </a:solidFill>
              </a:rPr>
              <a:t>Budget 2011 (Juni – December)</a:t>
            </a:r>
          </a:p>
        </p:txBody>
      </p:sp>
      <p:pic>
        <p:nvPicPr>
          <p:cNvPr id="46082" name="Picture 2"/>
          <p:cNvPicPr>
            <a:picLocks noChangeAspect="1" noChangeArrowheads="1"/>
          </p:cNvPicPr>
          <p:nvPr/>
        </p:nvPicPr>
        <p:blipFill>
          <a:blip r:embed="rId2" cstate="print"/>
          <a:srcRect l="39272" t="14228" r="38875" b="14367"/>
          <a:stretch>
            <a:fillRect/>
          </a:stretch>
        </p:blipFill>
        <p:spPr bwMode="auto">
          <a:xfrm>
            <a:off x="5143504" y="0"/>
            <a:ext cx="3286148" cy="6858000"/>
          </a:xfrm>
          <a:prstGeom prst="rect">
            <a:avLst/>
          </a:prstGeom>
          <a:noFill/>
          <a:ln w="9525">
            <a:noFill/>
            <a:miter lim="800000"/>
            <a:headEnd/>
            <a:tailEnd/>
          </a:ln>
        </p:spPr>
      </p:pic>
      <p:pic>
        <p:nvPicPr>
          <p:cNvPr id="46083" name="Picture 3"/>
          <p:cNvPicPr>
            <a:picLocks noChangeAspect="1" noChangeArrowheads="1"/>
          </p:cNvPicPr>
          <p:nvPr/>
        </p:nvPicPr>
        <p:blipFill>
          <a:blip r:embed="rId3" cstate="print"/>
          <a:srcRect l="39960" t="21735" r="35825" b="46136"/>
          <a:stretch>
            <a:fillRect/>
          </a:stretch>
        </p:blipFill>
        <p:spPr bwMode="auto">
          <a:xfrm>
            <a:off x="0" y="1428736"/>
            <a:ext cx="4048854" cy="3357586"/>
          </a:xfrm>
          <a:prstGeom prst="rect">
            <a:avLst/>
          </a:prstGeom>
          <a:noFill/>
          <a:ln w="9525">
            <a:noFill/>
            <a:miter lim="800000"/>
            <a:headEnd/>
            <a:tailEnd/>
          </a:ln>
        </p:spPr>
      </p:pic>
      <p:pic>
        <p:nvPicPr>
          <p:cNvPr id="7" name="Picture 1" descr="Z:\Clients\Discover DA DK\LOGO\DAmericaDenmark.jpg"/>
          <p:cNvPicPr>
            <a:picLocks noChangeAspect="1" noChangeArrowheads="1"/>
          </p:cNvPicPr>
          <p:nvPr/>
        </p:nvPicPr>
        <p:blipFill>
          <a:blip r:embed="rId4" cstate="print"/>
          <a:srcRect/>
          <a:stretch>
            <a:fillRect/>
          </a:stretch>
        </p:blipFill>
        <p:spPr bwMode="auto">
          <a:xfrm>
            <a:off x="140612" y="211338"/>
            <a:ext cx="2428891" cy="42267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0" y="5615832"/>
            <a:ext cx="9144000" cy="1021157"/>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pic>
      <p:sp>
        <p:nvSpPr>
          <p:cNvPr id="7" name="Tekstboks 6"/>
          <p:cNvSpPr txBox="1"/>
          <p:nvPr/>
        </p:nvSpPr>
        <p:spPr>
          <a:xfrm>
            <a:off x="357158" y="785794"/>
            <a:ext cx="4105026" cy="3262432"/>
          </a:xfrm>
          <a:prstGeom prst="rect">
            <a:avLst/>
          </a:prstGeom>
          <a:noFill/>
        </p:spPr>
        <p:txBody>
          <a:bodyPr wrap="square" rtlCol="0">
            <a:spAutoFit/>
          </a:bodyPr>
          <a:lstStyle/>
          <a:p>
            <a:r>
              <a:rPr lang="da-DK" sz="2200" b="1" dirty="0" smtClean="0">
                <a:solidFill>
                  <a:srgbClr val="015C91"/>
                </a:solidFill>
              </a:rPr>
              <a:t>Budget 2012</a:t>
            </a:r>
          </a:p>
          <a:p>
            <a:endParaRPr lang="da-DK" sz="2200" b="1" dirty="0" smtClean="0">
              <a:solidFill>
                <a:srgbClr val="015C91"/>
              </a:solidFill>
            </a:endParaRPr>
          </a:p>
          <a:p>
            <a:r>
              <a:rPr lang="da-DK" b="1" dirty="0" smtClean="0">
                <a:solidFill>
                  <a:srgbClr val="015C91"/>
                </a:solidFill>
              </a:rPr>
              <a:t>Regnskabsår – kalenderår</a:t>
            </a:r>
          </a:p>
          <a:p>
            <a:endParaRPr lang="da-DK" b="1" dirty="0" smtClean="0">
              <a:solidFill>
                <a:srgbClr val="015C91"/>
              </a:solidFill>
            </a:endParaRPr>
          </a:p>
          <a:p>
            <a:r>
              <a:rPr lang="da-DK" b="1" dirty="0" smtClean="0">
                <a:solidFill>
                  <a:srgbClr val="015C91"/>
                </a:solidFill>
              </a:rPr>
              <a:t>Indtægter</a:t>
            </a:r>
          </a:p>
          <a:p>
            <a:r>
              <a:rPr lang="da-DK" dirty="0" smtClean="0">
                <a:solidFill>
                  <a:srgbClr val="015C91"/>
                </a:solidFill>
              </a:rPr>
              <a:t>Overført fra 2011		  50.000,00</a:t>
            </a:r>
          </a:p>
          <a:p>
            <a:r>
              <a:rPr lang="da-DK" dirty="0" smtClean="0">
                <a:solidFill>
                  <a:srgbClr val="015C91"/>
                </a:solidFill>
              </a:rPr>
              <a:t>Nordisk members 2012	  20.000,00</a:t>
            </a:r>
          </a:p>
          <a:p>
            <a:r>
              <a:rPr lang="da-DK" dirty="0" smtClean="0">
                <a:solidFill>
                  <a:srgbClr val="015C91"/>
                </a:solidFill>
              </a:rPr>
              <a:t>DK </a:t>
            </a:r>
            <a:r>
              <a:rPr lang="da-DK" dirty="0" err="1" smtClean="0">
                <a:solidFill>
                  <a:srgbClr val="015C91"/>
                </a:solidFill>
              </a:rPr>
              <a:t>members</a:t>
            </a:r>
            <a:r>
              <a:rPr lang="da-DK" dirty="0" smtClean="0">
                <a:solidFill>
                  <a:srgbClr val="015C91"/>
                </a:solidFill>
              </a:rPr>
              <a:t>, </a:t>
            </a:r>
            <a:r>
              <a:rPr lang="da-DK" dirty="0" err="1" smtClean="0">
                <a:solidFill>
                  <a:srgbClr val="015C91"/>
                </a:solidFill>
              </a:rPr>
              <a:t>RBU’er</a:t>
            </a:r>
            <a:r>
              <a:rPr lang="da-DK" dirty="0" smtClean="0">
                <a:solidFill>
                  <a:srgbClr val="015C91"/>
                </a:solidFill>
              </a:rPr>
              <a:t> (20)	  40.000,00</a:t>
            </a:r>
          </a:p>
          <a:p>
            <a:r>
              <a:rPr lang="da-DK" dirty="0" smtClean="0">
                <a:solidFill>
                  <a:srgbClr val="015C91"/>
                </a:solidFill>
              </a:rPr>
              <a:t>DK members leverandør (20)   60.000,00</a:t>
            </a:r>
          </a:p>
          <a:p>
            <a:r>
              <a:rPr lang="da-DK" dirty="0" smtClean="0">
                <a:solidFill>
                  <a:srgbClr val="015C91"/>
                </a:solidFill>
              </a:rPr>
              <a:t>US members ($500 x 5)	  12.500,00</a:t>
            </a:r>
          </a:p>
          <a:p>
            <a:r>
              <a:rPr lang="da-DK" b="1" dirty="0" smtClean="0">
                <a:solidFill>
                  <a:srgbClr val="015C91"/>
                </a:solidFill>
              </a:rPr>
              <a:t>Total			182.500,00</a:t>
            </a:r>
            <a:endParaRPr lang="da-DK" dirty="0">
              <a:solidFill>
                <a:srgbClr val="015C91"/>
              </a:solidFill>
            </a:endParaRPr>
          </a:p>
        </p:txBody>
      </p:sp>
      <p:pic>
        <p:nvPicPr>
          <p:cNvPr id="4" name="Picture 1" descr="Z:\Clients\Discover DA DK\LOGO\DAmericaDenmark.jpg"/>
          <p:cNvPicPr>
            <a:picLocks noChangeAspect="1" noChangeArrowheads="1"/>
          </p:cNvPicPr>
          <p:nvPr/>
        </p:nvPicPr>
        <p:blipFill>
          <a:blip r:embed="rId3" cstate="print"/>
          <a:srcRect/>
          <a:stretch>
            <a:fillRect/>
          </a:stretch>
        </p:blipFill>
        <p:spPr bwMode="auto">
          <a:xfrm>
            <a:off x="140613" y="211339"/>
            <a:ext cx="2428891" cy="422679"/>
          </a:xfrm>
          <a:prstGeom prst="rect">
            <a:avLst/>
          </a:prstGeom>
          <a:noFill/>
        </p:spPr>
      </p:pic>
      <p:sp>
        <p:nvSpPr>
          <p:cNvPr id="5" name="TextBox 4"/>
          <p:cNvSpPr txBox="1"/>
          <p:nvPr/>
        </p:nvSpPr>
        <p:spPr>
          <a:xfrm>
            <a:off x="4746386" y="2000240"/>
            <a:ext cx="4397614" cy="2585323"/>
          </a:xfrm>
          <a:prstGeom prst="rect">
            <a:avLst/>
          </a:prstGeom>
          <a:noFill/>
        </p:spPr>
        <p:txBody>
          <a:bodyPr wrap="none" rtlCol="0">
            <a:spAutoFit/>
          </a:bodyPr>
          <a:lstStyle/>
          <a:p>
            <a:r>
              <a:rPr lang="da-DK" b="1" dirty="0" smtClean="0">
                <a:solidFill>
                  <a:srgbClr val="015C91"/>
                </a:solidFill>
              </a:rPr>
              <a:t>Udgifter </a:t>
            </a:r>
            <a:r>
              <a:rPr lang="da-DK" dirty="0" smtClean="0">
                <a:solidFill>
                  <a:srgbClr val="015C91"/>
                </a:solidFill>
              </a:rPr>
              <a:t>		  </a:t>
            </a:r>
          </a:p>
          <a:p>
            <a:r>
              <a:rPr lang="da-DK" dirty="0" smtClean="0">
                <a:solidFill>
                  <a:srgbClr val="015C91"/>
                </a:solidFill>
              </a:rPr>
              <a:t>Sekretariat		 100.000,00</a:t>
            </a:r>
          </a:p>
          <a:p>
            <a:r>
              <a:rPr lang="da-DK" dirty="0" smtClean="0">
                <a:solidFill>
                  <a:srgbClr val="015C91"/>
                </a:solidFill>
              </a:rPr>
              <a:t>Meetings, incl Nordisk	   10.000,00</a:t>
            </a:r>
          </a:p>
          <a:p>
            <a:r>
              <a:rPr lang="da-DK" dirty="0" smtClean="0">
                <a:solidFill>
                  <a:srgbClr val="015C91"/>
                </a:solidFill>
              </a:rPr>
              <a:t>Events			   30.000,00</a:t>
            </a:r>
          </a:p>
          <a:p>
            <a:r>
              <a:rPr lang="da-DK" dirty="0" smtClean="0">
                <a:solidFill>
                  <a:srgbClr val="015C91"/>
                </a:solidFill>
              </a:rPr>
              <a:t>Andet web etc		   10.000,00</a:t>
            </a:r>
          </a:p>
          <a:p>
            <a:r>
              <a:rPr lang="da-DK" b="1" dirty="0" smtClean="0">
                <a:solidFill>
                  <a:srgbClr val="015C91"/>
                </a:solidFill>
              </a:rPr>
              <a:t>Total			 150.000,00</a:t>
            </a:r>
          </a:p>
          <a:p>
            <a:endParaRPr lang="da-DK" b="1" dirty="0" smtClean="0">
              <a:solidFill>
                <a:srgbClr val="015C91"/>
              </a:solidFill>
            </a:endParaRPr>
          </a:p>
          <a:p>
            <a:r>
              <a:rPr lang="da-DK" b="1" dirty="0" smtClean="0">
                <a:solidFill>
                  <a:srgbClr val="015C91"/>
                </a:solidFill>
              </a:rPr>
              <a:t>Resultat			   32.500,00</a:t>
            </a:r>
            <a:br>
              <a:rPr lang="da-DK" b="1" dirty="0" smtClean="0">
                <a:solidFill>
                  <a:srgbClr val="015C91"/>
                </a:solidFill>
              </a:rPr>
            </a:br>
            <a:r>
              <a:rPr lang="da-DK" dirty="0" smtClean="0">
                <a:solidFill>
                  <a:srgbClr val="015C91"/>
                </a:solidFill>
              </a:rPr>
              <a:t>(der er ikke medtaget evt sponsor indtægter)</a:t>
            </a:r>
            <a:endParaRPr lang="da-DK"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2482</TotalTime>
  <Words>1918</Words>
  <Application>Microsoft Office PowerPoint</Application>
  <PresentationFormat>Skærmshow (4:3)</PresentationFormat>
  <Paragraphs>805</Paragraphs>
  <Slides>31</Slides>
  <Notes>5</Notes>
  <HiddenSlides>0</HiddenSlides>
  <MMClips>0</MMClips>
  <ScaleCrop>false</ScaleCrop>
  <HeadingPairs>
    <vt:vector size="4" baseType="variant">
      <vt:variant>
        <vt:lpstr>Tema</vt:lpstr>
      </vt:variant>
      <vt:variant>
        <vt:i4>1</vt:i4>
      </vt:variant>
      <vt:variant>
        <vt:lpstr>Diastitler</vt:lpstr>
      </vt:variant>
      <vt:variant>
        <vt:i4>31</vt:i4>
      </vt:variant>
    </vt:vector>
  </HeadingPairs>
  <TitlesOfParts>
    <vt:vector size="32" baseType="lpstr">
      <vt:lpstr>Office Theme</vt:lpstr>
      <vt:lpstr>Dias nummer 1</vt:lpstr>
      <vt:lpstr>Dias nummer 2</vt:lpstr>
      <vt:lpstr>Dias nummer 3</vt:lpstr>
      <vt:lpstr>Dias nummer 4</vt:lpstr>
      <vt:lpstr>Dias nummer 5</vt:lpstr>
      <vt:lpstr>Dias nummer 6</vt:lpstr>
      <vt:lpstr>Dias nummer 7</vt:lpstr>
      <vt:lpstr>Dias nummer 8</vt:lpstr>
      <vt:lpstr>Dias nummer 9</vt:lpstr>
      <vt:lpstr>Dias nummer 10</vt:lpstr>
      <vt:lpstr>Dias nummer 11</vt:lpstr>
      <vt:lpstr>Dias nummer 12</vt:lpstr>
      <vt:lpstr>Dias nummer 13</vt:lpstr>
      <vt:lpstr>Dias nummer 14</vt:lpstr>
      <vt:lpstr>Dias nummer 15</vt:lpstr>
      <vt:lpstr>Dias nummer 16</vt:lpstr>
      <vt:lpstr>Dias nummer 17</vt:lpstr>
      <vt:lpstr>Dias nummer 18</vt:lpstr>
      <vt:lpstr>Dias nummer 19</vt:lpstr>
      <vt:lpstr>Dias nummer 20</vt:lpstr>
      <vt:lpstr>“What is/was the MAIN purpose of your trip…”</vt:lpstr>
      <vt:lpstr>“Which leisure activities did you spend time on…”</vt:lpstr>
      <vt:lpstr>“How did you obtain information used to plan your trip?”</vt:lpstr>
      <vt:lpstr>Dias nummer 24</vt:lpstr>
      <vt:lpstr>Dias nummer 25</vt:lpstr>
      <vt:lpstr>Dias nummer 26</vt:lpstr>
      <vt:lpstr>Dias nummer 27</vt:lpstr>
      <vt:lpstr>Dias nummer 28</vt:lpstr>
      <vt:lpstr>Dias nummer 29</vt:lpstr>
      <vt:lpstr>Dias nummer 30</vt:lpstr>
      <vt:lpstr>Dias nummer 31</vt:lpstr>
    </vt:vector>
  </TitlesOfParts>
  <Company>Atlantic Link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Migliorini</dc:creator>
  <cp:lastModifiedBy>Karin Gert Nielsen</cp:lastModifiedBy>
  <cp:revision>213</cp:revision>
  <cp:lastPrinted>2011-05-03T10:33:43Z</cp:lastPrinted>
  <dcterms:created xsi:type="dcterms:W3CDTF">2009-10-29T10:51:13Z</dcterms:created>
  <dcterms:modified xsi:type="dcterms:W3CDTF">2011-06-16T12:58:21Z</dcterms:modified>
</cp:coreProperties>
</file>